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0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B9D52B-D90A-4362-9B26-C1A172D2B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1D876EB-BE98-43C3-AE53-2A829276DA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8CD8E5-E340-4354-A331-F1C710D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7440-574A-48EE-8145-48930E67E400}" type="datetimeFigureOut">
              <a:rPr kumimoji="1" lang="ja-JP" altLang="en-US" smtClean="0"/>
              <a:t>2021/5/8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B9521C-9FC3-4633-BFC6-5F02326D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315593-D257-4CD7-B905-7DA3E700A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5089-9DCC-4E69-8C9F-2ADC1500B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8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DD704C-9E51-4190-9AEF-56836EE89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D01C58-786F-4674-AABA-AD3456D9D4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965902-653D-49A4-B905-27D69FA62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7440-574A-48EE-8145-48930E67E400}" type="datetimeFigureOut">
              <a:rPr kumimoji="1" lang="ja-JP" altLang="en-US" smtClean="0"/>
              <a:t>2021/5/8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E9A276-AE76-43C2-BE3E-0044E3A08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D4E4DB-3B8B-4943-A36C-289BB10A9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5089-9DCC-4E69-8C9F-2ADC1500B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913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E810E90-960A-4B16-8424-42E434E75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B345BB0-AC96-4DE5-8DF1-84BC49234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908AAB-58DE-4DB4-960B-9708E1BDF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7440-574A-48EE-8145-48930E67E400}" type="datetimeFigureOut">
              <a:rPr kumimoji="1" lang="ja-JP" altLang="en-US" smtClean="0"/>
              <a:t>2021/5/8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46F5D9-C9B7-46B0-9983-89F2D7218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718562-3CC0-4C9D-8EDF-E6414F22B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5089-9DCC-4E69-8C9F-2ADC1500B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57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672016-60DD-4780-9791-CC1C73ED0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687D8B-6895-42DA-9318-2014903DF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CF2C05-3057-48AC-B60B-988F1D4B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7440-574A-48EE-8145-48930E67E400}" type="datetimeFigureOut">
              <a:rPr kumimoji="1" lang="ja-JP" altLang="en-US" smtClean="0"/>
              <a:t>2021/5/8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3A76C1-C2FC-42AE-84D3-F38179B69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A46BE5-59C8-471A-9194-78BDB199A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5089-9DCC-4E69-8C9F-2ADC1500B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253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C956EC-4DBA-40BF-A804-EA9064DF0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0DDA85-F389-4761-AB72-52D19BD79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646AE-E6C1-467F-AD1C-C8798192A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7440-574A-48EE-8145-48930E67E400}" type="datetimeFigureOut">
              <a:rPr kumimoji="1" lang="ja-JP" altLang="en-US" smtClean="0"/>
              <a:t>2021/5/8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70E788-6923-4AA0-8C13-FEC5FA398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E2EC2C-142B-4E97-9F69-2E5AF9880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5089-9DCC-4E69-8C9F-2ADC1500B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09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FEB455-BA51-4EF6-B14C-74DC3AA0D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9611B2-6067-49A1-8D62-AC75A1A772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BD295F6-B28F-4372-BFB4-C1160197E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C6D3041-D2F1-4350-9FF5-6A0C078A5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7440-574A-48EE-8145-48930E67E400}" type="datetimeFigureOut">
              <a:rPr kumimoji="1" lang="ja-JP" altLang="en-US" smtClean="0"/>
              <a:t>2021/5/8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DBDA3B-E2DC-4724-B67D-E6A00CB6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835E3C-29EB-4F36-8FC7-C26DA870D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5089-9DCC-4E69-8C9F-2ADC1500B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114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DA0C50-1465-4C5E-90EA-EDEBD981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96F74E-CFC8-43B7-8215-C56E14EC6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22427C-C720-4BD7-B576-B3DA1D16B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C675BC1-0B08-4366-8690-7EC6404B1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006DA76-90E0-48DE-9FB8-071D30233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BEF6F30-1924-4AB3-80E5-C306B60B5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7440-574A-48EE-8145-48930E67E400}" type="datetimeFigureOut">
              <a:rPr kumimoji="1" lang="ja-JP" altLang="en-US" smtClean="0"/>
              <a:t>2021/5/8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7A16CCB-08D0-4509-B1BB-D6E254BCC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14D173-6706-482E-916E-6AE66105C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5089-9DCC-4E69-8C9F-2ADC1500B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739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CB0A8C-794E-4940-B644-BB57B91A9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192851E-0665-4380-89A9-CC1987AEB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7440-574A-48EE-8145-48930E67E400}" type="datetimeFigureOut">
              <a:rPr kumimoji="1" lang="ja-JP" altLang="en-US" smtClean="0"/>
              <a:t>2021/5/8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87B69E-4E7C-4238-B8E5-AF37D00FD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606C57-A2D2-4E2B-A4FD-AA546A000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5089-9DCC-4E69-8C9F-2ADC1500B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85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47B7188-C570-411F-976F-792D329D3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7440-574A-48EE-8145-48930E67E400}" type="datetimeFigureOut">
              <a:rPr kumimoji="1" lang="ja-JP" altLang="en-US" smtClean="0"/>
              <a:t>2021/5/8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238DF7-8F9E-4FDD-A4D7-5B96C1989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76EE293-D689-42B3-8F92-099C93DE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5089-9DCC-4E69-8C9F-2ADC1500B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61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3CF5-1BD8-4BC4-810B-5B47C7056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B2BEBC-0BD8-44C3-95E5-2A0C4CD7E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855A1BE-934C-4463-9608-51E410896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126405-C1B9-4476-B7C8-A4C4B5A6A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7440-574A-48EE-8145-48930E67E400}" type="datetimeFigureOut">
              <a:rPr kumimoji="1" lang="ja-JP" altLang="en-US" smtClean="0"/>
              <a:t>2021/5/8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0E0A97-9E6C-40F7-9908-2F89D21DB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26DE3C-7715-4849-B0AA-D40FB07C3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5089-9DCC-4E69-8C9F-2ADC1500B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01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E67131-EF22-45DE-AB24-7E97C0CE6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85734F6-182B-4EDA-8E6B-735D41B7AF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E455AAA-0169-4086-8311-0B7DE82EB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96F709-F8D1-4B2A-8092-001E62B31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7440-574A-48EE-8145-48930E67E400}" type="datetimeFigureOut">
              <a:rPr kumimoji="1" lang="ja-JP" altLang="en-US" smtClean="0"/>
              <a:t>2021/5/8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4317DE-DF59-4C44-9957-A0FC8C9C5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09E14E-A42F-487C-902B-3FC9F3F48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5089-9DCC-4E69-8C9F-2ADC1500B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75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B365208-E3F7-48A9-BD9F-FC0DF906F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BB2AE3-2239-4903-9FCE-8E987F6E8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A973FA-588C-448F-BEE8-96D5D0661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B7440-574A-48EE-8145-48930E67E400}" type="datetimeFigureOut">
              <a:rPr kumimoji="1" lang="ja-JP" altLang="en-US" smtClean="0"/>
              <a:t>2021/5/8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F5E802-7175-4194-8BB3-BD1DFAF609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E32A2D-8500-47FD-B77B-62E886F11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05089-9DCC-4E69-8C9F-2ADC1500B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49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E6B09187-FED5-485E-8205-2C9FFB73FD8C}"/>
              </a:ext>
            </a:extLst>
          </p:cNvPr>
          <p:cNvGrpSpPr/>
          <p:nvPr/>
        </p:nvGrpSpPr>
        <p:grpSpPr>
          <a:xfrm>
            <a:off x="328570" y="743713"/>
            <a:ext cx="5448649" cy="2402159"/>
            <a:chOff x="1623270" y="1565834"/>
            <a:chExt cx="8784672" cy="3895398"/>
          </a:xfrm>
        </p:grpSpPr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FC548811-22D7-4A5D-961D-E8DFB7E55113}"/>
                </a:ext>
              </a:extLst>
            </p:cNvPr>
            <p:cNvSpPr/>
            <p:nvPr/>
          </p:nvSpPr>
          <p:spPr>
            <a:xfrm>
              <a:off x="1623270" y="1929467"/>
              <a:ext cx="4311942" cy="3531765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F525B061-B2BC-4D04-97EE-0AA13498436F}"/>
                </a:ext>
              </a:extLst>
            </p:cNvPr>
            <p:cNvSpPr/>
            <p:nvPr/>
          </p:nvSpPr>
          <p:spPr>
            <a:xfrm>
              <a:off x="2317454" y="1572184"/>
              <a:ext cx="2963415" cy="714566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>
                  <a:solidFill>
                    <a:schemeClr val="tx1"/>
                  </a:solidFill>
                </a:rPr>
                <a:t>WANTS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F62CCF7F-17E3-43F5-A04B-7E53B1B7AC50}"/>
                </a:ext>
              </a:extLst>
            </p:cNvPr>
            <p:cNvSpPr/>
            <p:nvPr/>
          </p:nvSpPr>
          <p:spPr>
            <a:xfrm>
              <a:off x="6096000" y="1929467"/>
              <a:ext cx="4311942" cy="3531765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0A08C208-9006-4DCB-B10C-889879FFC5DB}"/>
                </a:ext>
              </a:extLst>
            </p:cNvPr>
            <p:cNvSpPr/>
            <p:nvPr/>
          </p:nvSpPr>
          <p:spPr>
            <a:xfrm>
              <a:off x="6689516" y="1572184"/>
              <a:ext cx="2963415" cy="714566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>
                  <a:solidFill>
                    <a:schemeClr val="tx1"/>
                  </a:solidFill>
                </a:rPr>
                <a:t>NEEDS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コネクタ: カギ線 7">
              <a:extLst>
                <a:ext uri="{FF2B5EF4-FFF2-40B4-BE49-F238E27FC236}">
                  <a16:creationId xmlns:a16="http://schemas.microsoft.com/office/drawing/2014/main" id="{A35E087A-A985-4218-8A02-278C5BF671A2}"/>
                </a:ext>
              </a:extLst>
            </p:cNvPr>
            <p:cNvCxnSpPr>
              <a:stCxn id="5" idx="0"/>
              <a:endCxn id="7" idx="0"/>
            </p:cNvCxnSpPr>
            <p:nvPr/>
          </p:nvCxnSpPr>
          <p:spPr>
            <a:xfrm rot="5400000" flipH="1" flipV="1">
              <a:off x="5985193" y="-613847"/>
              <a:ext cx="12700" cy="4372062"/>
            </a:xfrm>
            <a:prstGeom prst="bentConnector3">
              <a:avLst>
                <a:gd name="adj1" fmla="val 180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8089BAC1-2C49-407A-B9A7-5287D0C08160}"/>
              </a:ext>
            </a:extLst>
          </p:cNvPr>
          <p:cNvGrpSpPr/>
          <p:nvPr/>
        </p:nvGrpSpPr>
        <p:grpSpPr>
          <a:xfrm>
            <a:off x="5957582" y="214936"/>
            <a:ext cx="5753449" cy="2930936"/>
            <a:chOff x="227901" y="1979801"/>
            <a:chExt cx="10712741" cy="4465564"/>
          </a:xfrm>
        </p:grpSpPr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36F2DD0A-F2C2-4DD4-A582-F04B4EC1B8CD}"/>
                </a:ext>
              </a:extLst>
            </p:cNvPr>
            <p:cNvSpPr/>
            <p:nvPr/>
          </p:nvSpPr>
          <p:spPr>
            <a:xfrm>
              <a:off x="5100506" y="1979801"/>
              <a:ext cx="2827090" cy="6207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/>
                <a:t>競合</a:t>
              </a:r>
              <a:endParaRPr kumimoji="1" lang="ja-JP" altLang="en-US" sz="2000" dirty="0"/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8A536671-B6A7-4F0E-A011-E6686A4281AE}"/>
                </a:ext>
              </a:extLst>
            </p:cNvPr>
            <p:cNvSpPr/>
            <p:nvPr/>
          </p:nvSpPr>
          <p:spPr>
            <a:xfrm>
              <a:off x="8113552" y="1979801"/>
              <a:ext cx="2827090" cy="6207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/>
                <a:t>自社</a:t>
              </a:r>
            </a:p>
          </p:txBody>
        </p:sp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F89D8F9A-81CB-4F08-A59D-5D28073D1A5E}"/>
                </a:ext>
              </a:extLst>
            </p:cNvPr>
            <p:cNvSpPr/>
            <p:nvPr/>
          </p:nvSpPr>
          <p:spPr>
            <a:xfrm>
              <a:off x="227901" y="2833381"/>
              <a:ext cx="1735123" cy="36119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000" dirty="0"/>
                <a:t>NEEDS</a:t>
              </a:r>
              <a:endParaRPr kumimoji="1" lang="ja-JP" altLang="en-US" sz="2000" dirty="0"/>
            </a:p>
          </p:txBody>
        </p:sp>
        <p:sp>
          <p:nvSpPr>
            <p:cNvPr id="13" name="四角形: 角を丸くする 12">
              <a:extLst>
                <a:ext uri="{FF2B5EF4-FFF2-40B4-BE49-F238E27FC236}">
                  <a16:creationId xmlns:a16="http://schemas.microsoft.com/office/drawing/2014/main" id="{7384062B-854C-42C7-9ECB-96D333C23033}"/>
                </a:ext>
              </a:extLst>
            </p:cNvPr>
            <p:cNvSpPr/>
            <p:nvPr/>
          </p:nvSpPr>
          <p:spPr>
            <a:xfrm>
              <a:off x="2031534" y="2833382"/>
              <a:ext cx="2827090" cy="6207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solidFill>
                    <a:schemeClr val="bg1"/>
                  </a:solidFill>
                </a:rPr>
                <a:t>～～～</a:t>
              </a:r>
            </a:p>
          </p:txBody>
        </p:sp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8A55CAC8-841D-4CD7-AAE8-B22027E61E9F}"/>
                </a:ext>
              </a:extLst>
            </p:cNvPr>
            <p:cNvSpPr/>
            <p:nvPr/>
          </p:nvSpPr>
          <p:spPr>
            <a:xfrm>
              <a:off x="2031534" y="3830448"/>
              <a:ext cx="2827090" cy="6207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bg1"/>
                  </a:solidFill>
                </a:rPr>
                <a:t>～～～</a:t>
              </a:r>
            </a:p>
          </p:txBody>
        </p: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E9D12BCD-77B0-4C81-9273-9940A897414F}"/>
                </a:ext>
              </a:extLst>
            </p:cNvPr>
            <p:cNvSpPr/>
            <p:nvPr/>
          </p:nvSpPr>
          <p:spPr>
            <a:xfrm>
              <a:off x="2031534" y="5824580"/>
              <a:ext cx="2827090" cy="6207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solidFill>
                    <a:schemeClr val="bg1"/>
                  </a:solidFill>
                </a:rPr>
                <a:t>～～～</a:t>
              </a:r>
            </a:p>
          </p:txBody>
        </p:sp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0ED19532-074C-4C2E-928C-5B178AB17396}"/>
                </a:ext>
              </a:extLst>
            </p:cNvPr>
            <p:cNvSpPr/>
            <p:nvPr/>
          </p:nvSpPr>
          <p:spPr>
            <a:xfrm>
              <a:off x="2031534" y="4827514"/>
              <a:ext cx="2827090" cy="6207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solidFill>
                    <a:schemeClr val="bg1"/>
                  </a:solidFill>
                </a:rPr>
                <a:t>～～～</a:t>
              </a:r>
            </a:p>
          </p:txBody>
        </p:sp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FECAF4AC-2F84-4976-9365-3599AA5B610B}"/>
                </a:ext>
              </a:extLst>
            </p:cNvPr>
            <p:cNvSpPr/>
            <p:nvPr/>
          </p:nvSpPr>
          <p:spPr>
            <a:xfrm>
              <a:off x="5100506" y="2833381"/>
              <a:ext cx="2827090" cy="620786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</a:rPr>
                <a:t>なし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/</a:t>
              </a:r>
              <a:r>
                <a:rPr kumimoji="1" lang="ja-JP" altLang="en-US" sz="2000" dirty="0">
                  <a:solidFill>
                    <a:schemeClr val="tx1"/>
                  </a:solidFill>
                </a:rPr>
                <a:t>あり</a:t>
              </a:r>
            </a:p>
          </p:txBody>
        </p:sp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060C73BB-DA78-41DC-B322-E5A99F2FE97F}"/>
                </a:ext>
              </a:extLst>
            </p:cNvPr>
            <p:cNvSpPr/>
            <p:nvPr/>
          </p:nvSpPr>
          <p:spPr>
            <a:xfrm>
              <a:off x="5100506" y="3830447"/>
              <a:ext cx="2827090" cy="620786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</a:rPr>
                <a:t>なし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/</a:t>
              </a:r>
              <a:r>
                <a:rPr kumimoji="1" lang="ja-JP" altLang="en-US" sz="2000" dirty="0">
                  <a:solidFill>
                    <a:schemeClr val="tx1"/>
                  </a:solidFill>
                </a:rPr>
                <a:t>あり</a:t>
              </a:r>
            </a:p>
          </p:txBody>
        </p:sp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FA1309CF-B73F-40D6-AE67-A588E8BF5FE0}"/>
                </a:ext>
              </a:extLst>
            </p:cNvPr>
            <p:cNvSpPr/>
            <p:nvPr/>
          </p:nvSpPr>
          <p:spPr>
            <a:xfrm>
              <a:off x="5100506" y="4827513"/>
              <a:ext cx="2827090" cy="620786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</a:rPr>
                <a:t>なし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/</a:t>
              </a:r>
              <a:r>
                <a:rPr kumimoji="1" lang="ja-JP" altLang="en-US" sz="2000" dirty="0">
                  <a:solidFill>
                    <a:schemeClr val="tx1"/>
                  </a:solidFill>
                </a:rPr>
                <a:t>あり</a:t>
              </a:r>
            </a:p>
          </p:txBody>
        </p:sp>
        <p:sp>
          <p:nvSpPr>
            <p:cNvPr id="20" name="四角形: 角を丸くする 19">
              <a:extLst>
                <a:ext uri="{FF2B5EF4-FFF2-40B4-BE49-F238E27FC236}">
                  <a16:creationId xmlns:a16="http://schemas.microsoft.com/office/drawing/2014/main" id="{C947C4A3-9B05-44B0-ABC2-5D79A9EBAB8E}"/>
                </a:ext>
              </a:extLst>
            </p:cNvPr>
            <p:cNvSpPr/>
            <p:nvPr/>
          </p:nvSpPr>
          <p:spPr>
            <a:xfrm>
              <a:off x="5100506" y="5824579"/>
              <a:ext cx="2827090" cy="620786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</a:rPr>
                <a:t>なし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/</a:t>
              </a:r>
              <a:r>
                <a:rPr kumimoji="1" lang="ja-JP" altLang="en-US" sz="2000" dirty="0">
                  <a:solidFill>
                    <a:schemeClr val="tx1"/>
                  </a:solidFill>
                </a:rPr>
                <a:t>あり</a:t>
              </a:r>
            </a:p>
          </p:txBody>
        </p:sp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61270E8D-F1B9-4FFB-8E12-1434FC9A683D}"/>
                </a:ext>
              </a:extLst>
            </p:cNvPr>
            <p:cNvSpPr/>
            <p:nvPr/>
          </p:nvSpPr>
          <p:spPr>
            <a:xfrm>
              <a:off x="8113552" y="2833381"/>
              <a:ext cx="2827090" cy="620786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</a:rPr>
                <a:t>なし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/</a:t>
              </a:r>
              <a:r>
                <a:rPr kumimoji="1" lang="ja-JP" altLang="en-US" sz="2000" dirty="0">
                  <a:solidFill>
                    <a:schemeClr val="tx1"/>
                  </a:solidFill>
                </a:rPr>
                <a:t>あり</a:t>
              </a:r>
            </a:p>
          </p:txBody>
        </p:sp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10F4AF77-1DA0-4A0A-B14C-F7D850436217}"/>
                </a:ext>
              </a:extLst>
            </p:cNvPr>
            <p:cNvSpPr/>
            <p:nvPr/>
          </p:nvSpPr>
          <p:spPr>
            <a:xfrm>
              <a:off x="8113552" y="3828350"/>
              <a:ext cx="2827090" cy="620786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</a:rPr>
                <a:t>なし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/</a:t>
              </a:r>
              <a:r>
                <a:rPr kumimoji="1" lang="ja-JP" altLang="en-US" sz="2000" dirty="0">
                  <a:solidFill>
                    <a:schemeClr val="tx1"/>
                  </a:solidFill>
                </a:rPr>
                <a:t>あり</a:t>
              </a:r>
            </a:p>
          </p:txBody>
        </p:sp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0E2BC900-660B-494A-B671-609739CF5113}"/>
                </a:ext>
              </a:extLst>
            </p:cNvPr>
            <p:cNvSpPr/>
            <p:nvPr/>
          </p:nvSpPr>
          <p:spPr>
            <a:xfrm>
              <a:off x="8113552" y="4821222"/>
              <a:ext cx="2827090" cy="620786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</a:rPr>
                <a:t>なし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/</a:t>
              </a:r>
              <a:r>
                <a:rPr kumimoji="1" lang="ja-JP" altLang="en-US" sz="2000" dirty="0">
                  <a:solidFill>
                    <a:schemeClr val="tx1"/>
                  </a:solidFill>
                </a:rPr>
                <a:t>あり</a:t>
              </a:r>
            </a:p>
          </p:txBody>
        </p:sp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E69A9A68-CB5D-45E4-8CB9-876527EAC5A8}"/>
                </a:ext>
              </a:extLst>
            </p:cNvPr>
            <p:cNvSpPr/>
            <p:nvPr/>
          </p:nvSpPr>
          <p:spPr>
            <a:xfrm>
              <a:off x="8113552" y="5818288"/>
              <a:ext cx="2827090" cy="620786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</a:rPr>
                <a:t>なし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/</a:t>
              </a:r>
              <a:r>
                <a:rPr kumimoji="1" lang="ja-JP" altLang="en-US" sz="2000" dirty="0">
                  <a:solidFill>
                    <a:schemeClr val="tx1"/>
                  </a:solidFill>
                </a:rPr>
                <a:t>あり</a:t>
              </a: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F2A0D447-1A02-4C21-BAF3-DC320C40D69A}"/>
              </a:ext>
            </a:extLst>
          </p:cNvPr>
          <p:cNvGrpSpPr/>
          <p:nvPr/>
        </p:nvGrpSpPr>
        <p:grpSpPr>
          <a:xfrm>
            <a:off x="1139261" y="3362280"/>
            <a:ext cx="3797418" cy="3288704"/>
            <a:chOff x="2298583" y="780177"/>
            <a:chExt cx="6660860" cy="5297646"/>
          </a:xfrm>
        </p:grpSpPr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23246A03-6F6C-4C60-B1B7-7155EB5C413E}"/>
                </a:ext>
              </a:extLst>
            </p:cNvPr>
            <p:cNvSpPr/>
            <p:nvPr/>
          </p:nvSpPr>
          <p:spPr>
            <a:xfrm>
              <a:off x="2298584" y="780177"/>
              <a:ext cx="3330429" cy="26488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ja-JP" altLang="en-US" sz="2400" dirty="0">
                  <a:solidFill>
                    <a:schemeClr val="tx1"/>
                  </a:solidFill>
                </a:rPr>
                <a:t>強み</a:t>
              </a:r>
              <a:endParaRPr lang="en-US" altLang="ja-JP" sz="2400" dirty="0">
                <a:solidFill>
                  <a:schemeClr val="tx1"/>
                </a:solidFill>
              </a:endParaRPr>
            </a:p>
            <a:p>
              <a:endParaRPr kumimoji="1" lang="en-US" altLang="ja-JP" sz="2000" dirty="0">
                <a:solidFill>
                  <a:schemeClr val="tx1"/>
                </a:solidFill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71408C13-DDD1-4623-B8D8-FF3F5C6CB970}"/>
                </a:ext>
              </a:extLst>
            </p:cNvPr>
            <p:cNvSpPr/>
            <p:nvPr/>
          </p:nvSpPr>
          <p:spPr>
            <a:xfrm>
              <a:off x="2298583" y="3429000"/>
              <a:ext cx="3330429" cy="26488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rPr>
                <a:t>機会</a:t>
              </a:r>
              <a:endPara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400" dirty="0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rPr>
                <a:t>＊自由に</a:t>
              </a:r>
              <a:endParaRPr lang="en-US" altLang="ja-JP" sz="2400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400" dirty="0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rPr>
                <a:t>　ブレスト</a:t>
              </a:r>
              <a:endPara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0DF17497-2EB7-4C82-9F16-BE92096CB043}"/>
                </a:ext>
              </a:extLst>
            </p:cNvPr>
            <p:cNvSpPr/>
            <p:nvPr/>
          </p:nvSpPr>
          <p:spPr>
            <a:xfrm>
              <a:off x="5629012" y="3429000"/>
              <a:ext cx="3330429" cy="26488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rPr>
                <a:t>脅威</a:t>
              </a:r>
              <a:endPara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400" dirty="0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rPr>
                <a:t>＊今は</a:t>
              </a:r>
              <a:endParaRPr lang="en-US" altLang="ja-JP" sz="2400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400" dirty="0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rPr>
                <a:t>　ない</a:t>
              </a: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rPr>
                <a:t>脅威</a:t>
              </a:r>
              <a:endPara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400" dirty="0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rPr>
                <a:t>　の予測</a:t>
              </a:r>
              <a:endPara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A5E574DB-5295-4E8B-84CD-8A1BECF34BF9}"/>
                </a:ext>
              </a:extLst>
            </p:cNvPr>
            <p:cNvSpPr/>
            <p:nvPr/>
          </p:nvSpPr>
          <p:spPr>
            <a:xfrm>
              <a:off x="5629013" y="780177"/>
              <a:ext cx="3330430" cy="26488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400" dirty="0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rPr>
                <a:t>弱み</a:t>
              </a:r>
              <a:endPara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3AB551E7-8DC6-46FD-A4DC-4F486103F802}"/>
              </a:ext>
            </a:extLst>
          </p:cNvPr>
          <p:cNvGrpSpPr/>
          <p:nvPr/>
        </p:nvGrpSpPr>
        <p:grpSpPr>
          <a:xfrm>
            <a:off x="6413420" y="3388711"/>
            <a:ext cx="4021331" cy="3303169"/>
            <a:chOff x="2845266" y="486561"/>
            <a:chExt cx="6531066" cy="5689134"/>
          </a:xfrm>
        </p:grpSpPr>
        <p:sp>
          <p:nvSpPr>
            <p:cNvPr id="45" name="楕円 44">
              <a:extLst>
                <a:ext uri="{FF2B5EF4-FFF2-40B4-BE49-F238E27FC236}">
                  <a16:creationId xmlns:a16="http://schemas.microsoft.com/office/drawing/2014/main" id="{53D09196-A364-4773-A0FE-E40E0A9D8CE1}"/>
                </a:ext>
              </a:extLst>
            </p:cNvPr>
            <p:cNvSpPr/>
            <p:nvPr/>
          </p:nvSpPr>
          <p:spPr>
            <a:xfrm>
              <a:off x="4152550" y="486561"/>
              <a:ext cx="3523376" cy="338915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46" name="楕円 45">
              <a:extLst>
                <a:ext uri="{FF2B5EF4-FFF2-40B4-BE49-F238E27FC236}">
                  <a16:creationId xmlns:a16="http://schemas.microsoft.com/office/drawing/2014/main" id="{B987952C-83FE-4E02-9369-FB704CDE8FCE}"/>
                </a:ext>
              </a:extLst>
            </p:cNvPr>
            <p:cNvSpPr/>
            <p:nvPr/>
          </p:nvSpPr>
          <p:spPr>
            <a:xfrm>
              <a:off x="2845266" y="2786542"/>
              <a:ext cx="3523376" cy="338915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47" name="楕円 46">
              <a:extLst>
                <a:ext uri="{FF2B5EF4-FFF2-40B4-BE49-F238E27FC236}">
                  <a16:creationId xmlns:a16="http://schemas.microsoft.com/office/drawing/2014/main" id="{9C41F135-24B5-4138-9E66-9E9A2907E54B}"/>
                </a:ext>
              </a:extLst>
            </p:cNvPr>
            <p:cNvSpPr/>
            <p:nvPr/>
          </p:nvSpPr>
          <p:spPr>
            <a:xfrm>
              <a:off x="5459834" y="2786542"/>
              <a:ext cx="3523376" cy="338915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58534F46-3DBB-4C2C-B0C9-6BB25EA9BA96}"/>
                </a:ext>
              </a:extLst>
            </p:cNvPr>
            <p:cNvSpPr txBox="1"/>
            <p:nvPr/>
          </p:nvSpPr>
          <p:spPr>
            <a:xfrm>
              <a:off x="4726734" y="1019931"/>
              <a:ext cx="2872087" cy="636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/>
                <a:t>CUSTOMER</a:t>
              </a:r>
              <a:endParaRPr kumimoji="1" lang="ja-JP" altLang="en-US" dirty="0"/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A19D1094-2DC5-4F44-9DAB-DCD12B2210E8}"/>
                </a:ext>
              </a:extLst>
            </p:cNvPr>
            <p:cNvSpPr txBox="1"/>
            <p:nvPr/>
          </p:nvSpPr>
          <p:spPr>
            <a:xfrm>
              <a:off x="3203687" y="4793959"/>
              <a:ext cx="2591245" cy="636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/>
                <a:t>COMPANY</a:t>
              </a:r>
              <a:endParaRPr kumimoji="1" lang="ja-JP" altLang="en-US" dirty="0"/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6790C377-3F27-4C02-9BB9-D0F6D87E57C3}"/>
                </a:ext>
              </a:extLst>
            </p:cNvPr>
            <p:cNvSpPr txBox="1"/>
            <p:nvPr/>
          </p:nvSpPr>
          <p:spPr>
            <a:xfrm>
              <a:off x="6144094" y="4814820"/>
              <a:ext cx="3232238" cy="636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/>
                <a:t>COMPETITOR</a:t>
              </a:r>
              <a:endParaRPr kumimoji="1" lang="ja-JP" altLang="en-US" dirty="0"/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C5063AB0-0B46-4C45-8B3C-FE29DAA4B40D}"/>
                </a:ext>
              </a:extLst>
            </p:cNvPr>
            <p:cNvSpPr txBox="1"/>
            <p:nvPr/>
          </p:nvSpPr>
          <p:spPr>
            <a:xfrm>
              <a:off x="3310156" y="3999730"/>
              <a:ext cx="1936460" cy="6419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b="1" dirty="0">
                <a:solidFill>
                  <a:srgbClr val="FB0DEA"/>
                </a:solidFill>
              </a:endParaRP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C7475AFD-7336-492A-B867-D57558E9CF66}"/>
                </a:ext>
              </a:extLst>
            </p:cNvPr>
            <p:cNvSpPr txBox="1"/>
            <p:nvPr/>
          </p:nvSpPr>
          <p:spPr>
            <a:xfrm>
              <a:off x="6737407" y="4034266"/>
              <a:ext cx="2149680" cy="6419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en-US" altLang="ja-JP" b="1" dirty="0">
                <a:solidFill>
                  <a:srgbClr val="0070C0"/>
                </a:solidFill>
              </a:endParaRPr>
            </a:p>
          </p:txBody>
        </p:sp>
        <p:sp>
          <p:nvSpPr>
            <p:cNvPr id="53" name="弦 52">
              <a:extLst>
                <a:ext uri="{FF2B5EF4-FFF2-40B4-BE49-F238E27FC236}">
                  <a16:creationId xmlns:a16="http://schemas.microsoft.com/office/drawing/2014/main" id="{E531680A-0B19-4DCD-82BE-93DD8A3DEFEC}"/>
                </a:ext>
              </a:extLst>
            </p:cNvPr>
            <p:cNvSpPr/>
            <p:nvPr/>
          </p:nvSpPr>
          <p:spPr>
            <a:xfrm rot="13128922">
              <a:off x="4045265" y="2053645"/>
              <a:ext cx="2569469" cy="1595634"/>
            </a:xfrm>
            <a:prstGeom prst="chord">
              <a:avLst>
                <a:gd name="adj1" fmla="val 11257539"/>
                <a:gd name="adj2" fmla="val 19441824"/>
              </a:avLst>
            </a:prstGeom>
            <a:solidFill>
              <a:srgbClr val="FB0DEA"/>
            </a:solidFill>
            <a:ln>
              <a:solidFill>
                <a:srgbClr val="FB0DE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54" name="弦 53">
              <a:extLst>
                <a:ext uri="{FF2B5EF4-FFF2-40B4-BE49-F238E27FC236}">
                  <a16:creationId xmlns:a16="http://schemas.microsoft.com/office/drawing/2014/main" id="{61EFADE5-3C8C-4343-ABF9-89FAD0F27D99}"/>
                </a:ext>
              </a:extLst>
            </p:cNvPr>
            <p:cNvSpPr/>
            <p:nvPr/>
          </p:nvSpPr>
          <p:spPr>
            <a:xfrm rot="2283376">
              <a:off x="3780027" y="2986862"/>
              <a:ext cx="2725092" cy="1627024"/>
            </a:xfrm>
            <a:prstGeom prst="chord">
              <a:avLst>
                <a:gd name="adj1" fmla="val 11495447"/>
                <a:gd name="adj2" fmla="val 19230056"/>
              </a:avLst>
            </a:prstGeom>
            <a:solidFill>
              <a:srgbClr val="FB0DEA"/>
            </a:solidFill>
            <a:ln>
              <a:solidFill>
                <a:srgbClr val="FB0DE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55" name="弦 54">
              <a:extLst>
                <a:ext uri="{FF2B5EF4-FFF2-40B4-BE49-F238E27FC236}">
                  <a16:creationId xmlns:a16="http://schemas.microsoft.com/office/drawing/2014/main" id="{2E009849-A688-447A-904B-E18A849E4429}"/>
                </a:ext>
              </a:extLst>
            </p:cNvPr>
            <p:cNvSpPr/>
            <p:nvPr/>
          </p:nvSpPr>
          <p:spPr>
            <a:xfrm rot="9536947">
              <a:off x="4863220" y="2140188"/>
              <a:ext cx="2770437" cy="1634926"/>
            </a:xfrm>
            <a:prstGeom prst="chord">
              <a:avLst>
                <a:gd name="adj1" fmla="val 11673002"/>
                <a:gd name="adj2" fmla="val 19732532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56" name="弦 55">
              <a:extLst>
                <a:ext uri="{FF2B5EF4-FFF2-40B4-BE49-F238E27FC236}">
                  <a16:creationId xmlns:a16="http://schemas.microsoft.com/office/drawing/2014/main" id="{C89FC205-362A-428D-BF10-FC1E779B8600}"/>
                </a:ext>
              </a:extLst>
            </p:cNvPr>
            <p:cNvSpPr/>
            <p:nvPr/>
          </p:nvSpPr>
          <p:spPr>
            <a:xfrm rot="20443662">
              <a:off x="5540176" y="2863245"/>
              <a:ext cx="2625325" cy="1634924"/>
            </a:xfrm>
            <a:prstGeom prst="chord">
              <a:avLst>
                <a:gd name="adj1" fmla="val 11495447"/>
                <a:gd name="adj2" fmla="val 19602814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5873BA9F-F2A7-428A-9D02-3CCA163A5A71}"/>
                </a:ext>
              </a:extLst>
            </p:cNvPr>
            <p:cNvSpPr txBox="1"/>
            <p:nvPr/>
          </p:nvSpPr>
          <p:spPr>
            <a:xfrm>
              <a:off x="4726733" y="3082116"/>
              <a:ext cx="19364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>
                  <a:solidFill>
                    <a:schemeClr val="bg1"/>
                  </a:solidFill>
                </a:rPr>
                <a:t>USP</a:t>
              </a:r>
              <a:endParaRPr kumimoji="1" lang="ja-JP" altLang="en-U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6706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2666</TotalTime>
  <Words>63</Words>
  <Application>Microsoft Office PowerPoint</Application>
  <PresentationFormat>ワイド画面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ryosuke.1992.0613@gmail.com</dc:creator>
  <cp:lastModifiedBy>ryosuke.1992.0613@gmail.com</cp:lastModifiedBy>
  <cp:revision>19</cp:revision>
  <dcterms:created xsi:type="dcterms:W3CDTF">2021-05-06T09:32:52Z</dcterms:created>
  <dcterms:modified xsi:type="dcterms:W3CDTF">2021-05-08T06:01:23Z</dcterms:modified>
</cp:coreProperties>
</file>