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4" r:id="rId3"/>
    <p:sldId id="265" r:id="rId4"/>
    <p:sldId id="266" r:id="rId5"/>
    <p:sldId id="267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55564D-97EE-4E5A-AFF5-87F4A96874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A55AD9C-EDD8-4488-ADFB-82F1A2A5F9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882C1D-8F3C-482A-B3FF-E7EC41EF1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4D766-70AF-46AE-88F0-B91594715D76}" type="datetimeFigureOut">
              <a:rPr kumimoji="1" lang="ja-JP" altLang="en-US" smtClean="0"/>
              <a:t>2021/3/6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F1DBE1-CA0D-4815-A0D0-1B1861266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990C9E-48FF-4D86-93D0-96108CE11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C0D4-6797-456F-882C-B343BFB65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160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615BA0-0EA2-491D-957F-BFB309294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EE19768-8089-46CE-BC64-33C3E79E3D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F342BB-302F-4146-8C1F-EC8B16CA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4D766-70AF-46AE-88F0-B91594715D76}" type="datetimeFigureOut">
              <a:rPr kumimoji="1" lang="ja-JP" altLang="en-US" smtClean="0"/>
              <a:t>2021/3/6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A4D4B0-BA3F-4555-B4D5-1DB151565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27CED4-A010-4CCA-AB07-BD09CCDC5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C0D4-6797-456F-882C-B343BFB65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381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C72A198-88AE-4CEF-B9E3-BFCFF8F635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BC7B2E0-3413-422C-A122-2F7E526C6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8D8324-C541-41DD-9A0B-025031069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4D766-70AF-46AE-88F0-B91594715D76}" type="datetimeFigureOut">
              <a:rPr kumimoji="1" lang="ja-JP" altLang="en-US" smtClean="0"/>
              <a:t>2021/3/6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6A4728-B624-4942-AE2F-D7407B2E4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D7C9F6-0537-437F-ADC8-D7A372499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C0D4-6797-456F-882C-B343BFB65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359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1BD419-EABB-4E5A-8D9B-1D301BC6F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37224A-7ED0-4598-9A22-DC0A79CD2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3EC679-755D-4DF3-9B96-8D6C541C0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4D766-70AF-46AE-88F0-B91594715D76}" type="datetimeFigureOut">
              <a:rPr kumimoji="1" lang="ja-JP" altLang="en-US" smtClean="0"/>
              <a:t>2021/3/6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34F971-5DC2-45D7-A8F9-C3E844977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AC1935-A069-4BE8-930A-ADA8F67A0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C0D4-6797-456F-882C-B343BFB65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2990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CE5FEF-7EA2-4A8A-A3C4-A5E88609B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F7B84CB-386B-4CB9-A08B-038B555C31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315B31-7613-4035-94F1-54C4ECD0F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4D766-70AF-46AE-88F0-B91594715D76}" type="datetimeFigureOut">
              <a:rPr kumimoji="1" lang="ja-JP" altLang="en-US" smtClean="0"/>
              <a:t>2021/3/6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34ADBC-EB20-4CD3-AE8B-7DCFA673E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E8F041-294D-4478-B4DA-9FC1DDB06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C0D4-6797-456F-882C-B343BFB65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147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0DA330-0762-4EDE-8461-2AD4BBFC0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81803C-98BA-4547-BFD3-95E9350519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A7E4DE6-4374-4F18-BD9A-39BDFBF21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E9FF5D3-42C0-499A-B964-46217C405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4D766-70AF-46AE-88F0-B91594715D76}" type="datetimeFigureOut">
              <a:rPr kumimoji="1" lang="ja-JP" altLang="en-US" smtClean="0"/>
              <a:t>2021/3/6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2D9F35A-007E-48E7-9A2E-D78390B20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F209E48-FCA0-4548-B3C4-FB5B1B57E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C0D4-6797-456F-882C-B343BFB65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28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8EEB7E-1270-4AC9-9574-B91CAF6DD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D40338F-0C1F-4F5B-A6ED-A0AFAFCB7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9E7EF07-989D-4576-9F1C-9C78BC450E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ED97A3A-71EB-49F1-AADD-E006CBE8EF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CB8DDFC-6F4F-4F24-80EF-28EFD24F6A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FEE7AB3-F47B-4B75-B687-9C6C4340F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4D766-70AF-46AE-88F0-B91594715D76}" type="datetimeFigureOut">
              <a:rPr kumimoji="1" lang="ja-JP" altLang="en-US" smtClean="0"/>
              <a:t>2021/3/6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F516CF0-A036-42A4-93C2-3ACEE38FD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FC3C2F0-501F-41F4-8FEC-1F2FCDF13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C0D4-6797-456F-882C-B343BFB65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203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A4A502-C2E0-4128-83EB-1BD2E3B71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5042A33-A60C-4CB7-8116-1B0FD0E66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4D766-70AF-46AE-88F0-B91594715D76}" type="datetimeFigureOut">
              <a:rPr kumimoji="1" lang="ja-JP" altLang="en-US" smtClean="0"/>
              <a:t>2021/3/6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EA8ECA8-B85B-4909-B5CB-A701D5237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2C769CE-E7DE-4787-AE02-A1BA084B4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C0D4-6797-456F-882C-B343BFB65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775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28E26C9-2B47-49B4-A8CB-FEF519E12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4D766-70AF-46AE-88F0-B91594715D76}" type="datetimeFigureOut">
              <a:rPr kumimoji="1" lang="ja-JP" altLang="en-US" smtClean="0"/>
              <a:t>2021/3/6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F306A6E-82E7-4833-AE64-9F7F9CB2A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337C223-6FD4-4D15-96E7-36BE16412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C0D4-6797-456F-882C-B343BFB65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8370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72C8B-5FD0-4841-BBA3-42D44B975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194ECE-0C72-40CF-9413-09BE686C5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AD69676-AEFE-4216-8611-813E31078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514B4C7-F168-4E1F-B88E-DE1F256D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4D766-70AF-46AE-88F0-B91594715D76}" type="datetimeFigureOut">
              <a:rPr kumimoji="1" lang="ja-JP" altLang="en-US" smtClean="0"/>
              <a:t>2021/3/6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923C3C7-5101-46B0-A13B-8B4AA339B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CCB8817-8B98-47A7-AB9F-374859A5A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C0D4-6797-456F-882C-B343BFB65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453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C1B247-EB35-47CA-B1C2-96588896E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FE823A4-C2BE-4CC3-9E0D-8A6007F59C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F00B183-C8F6-4C6B-B637-53C198BFE3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ACDD86B-6764-44F7-8A96-FBDADFB1B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4D766-70AF-46AE-88F0-B91594715D76}" type="datetimeFigureOut">
              <a:rPr kumimoji="1" lang="ja-JP" altLang="en-US" smtClean="0"/>
              <a:t>2021/3/6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C04D26-C100-43E6-BA3F-A8BE128A9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ABA6154-5AB0-4E75-B5DC-CFF27688A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C0D4-6797-456F-882C-B343BFB65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408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49EF268-D196-4D2E-B484-C44896796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A967DE0-AAAB-46E8-B72B-6F4363E4E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42D98C-BD89-4189-B462-5024EA367B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4D766-70AF-46AE-88F0-B91594715D76}" type="datetimeFigureOut">
              <a:rPr kumimoji="1" lang="ja-JP" altLang="en-US" smtClean="0"/>
              <a:t>2021/3/6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564624-A92F-461D-BE3A-3485B2D272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3CC0CD-5C33-4540-8C3E-9CB6F5B3F4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2C0D4-6797-456F-882C-B343BFB65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072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303534-D96D-4BC8-B213-C78B78AFA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AS-IS/TO-BE</a:t>
            </a:r>
            <a:r>
              <a:rPr kumimoji="1" lang="ja-JP" altLang="en-US" dirty="0"/>
              <a:t>把握</a:t>
            </a: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3B6042AD-6077-4F5C-8FA9-9A222E14AE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139664"/>
              </p:ext>
            </p:extLst>
          </p:nvPr>
        </p:nvGraphicFramePr>
        <p:xfrm>
          <a:off x="1084044" y="1875246"/>
          <a:ext cx="10269757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1769">
                  <a:extLst>
                    <a:ext uri="{9D8B030D-6E8A-4147-A177-3AD203B41FA5}">
                      <a16:colId xmlns:a16="http://schemas.microsoft.com/office/drawing/2014/main" val="343997013"/>
                    </a:ext>
                  </a:extLst>
                </a:gridCol>
                <a:gridCol w="4303994">
                  <a:extLst>
                    <a:ext uri="{9D8B030D-6E8A-4147-A177-3AD203B41FA5}">
                      <a16:colId xmlns:a16="http://schemas.microsoft.com/office/drawing/2014/main" val="2254190105"/>
                    </a:ext>
                  </a:extLst>
                </a:gridCol>
                <a:gridCol w="4303994">
                  <a:extLst>
                    <a:ext uri="{9D8B030D-6E8A-4147-A177-3AD203B41FA5}">
                      <a16:colId xmlns:a16="http://schemas.microsoft.com/office/drawing/2014/main" val="40772618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現状（</a:t>
                      </a:r>
                      <a:r>
                        <a:rPr kumimoji="1" lang="en-US" altLang="ja-JP" dirty="0"/>
                        <a:t>AS-IS</a:t>
                      </a:r>
                      <a:r>
                        <a:rPr kumimoji="1" lang="ja-JP" altLang="en-US" dirty="0"/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理想（</a:t>
                      </a:r>
                      <a:r>
                        <a:rPr kumimoji="1" lang="en-US" altLang="ja-JP" dirty="0"/>
                        <a:t>TO-BE</a:t>
                      </a:r>
                      <a:r>
                        <a:rPr kumimoji="1" lang="ja-JP" altLang="en-US" dirty="0"/>
                        <a:t>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85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売上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年商</a:t>
                      </a:r>
                      <a:r>
                        <a:rPr kumimoji="1" lang="en-US" altLang="ja-JP" dirty="0"/>
                        <a:t>13,000</a:t>
                      </a:r>
                      <a:r>
                        <a:rPr kumimoji="1" lang="ja-JP" altLang="en-US" dirty="0"/>
                        <a:t>万円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年商</a:t>
                      </a:r>
                      <a:r>
                        <a:rPr kumimoji="1" lang="en-US" altLang="ja-JP" dirty="0"/>
                        <a:t>20,000</a:t>
                      </a:r>
                      <a:r>
                        <a:rPr kumimoji="1" lang="ja-JP" altLang="en-US" dirty="0"/>
                        <a:t>万円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366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原価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年間</a:t>
                      </a:r>
                      <a:r>
                        <a:rPr kumimoji="1" lang="en-US" altLang="ja-JP" dirty="0"/>
                        <a:t>8,000</a:t>
                      </a:r>
                      <a:r>
                        <a:rPr kumimoji="1" lang="ja-JP" altLang="en-US" dirty="0"/>
                        <a:t>万円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年間</a:t>
                      </a:r>
                      <a:r>
                        <a:rPr kumimoji="1" lang="en-US" altLang="ja-JP" dirty="0"/>
                        <a:t>8,000</a:t>
                      </a:r>
                      <a:r>
                        <a:rPr kumimoji="1" lang="ja-JP" altLang="en-US" dirty="0"/>
                        <a:t>万円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7979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利益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年間</a:t>
                      </a:r>
                      <a:r>
                        <a:rPr kumimoji="1" lang="en-US" altLang="ja-JP" dirty="0"/>
                        <a:t>5,000</a:t>
                      </a:r>
                      <a:r>
                        <a:rPr kumimoji="1" lang="ja-JP" altLang="en-US" dirty="0"/>
                        <a:t>万円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年間</a:t>
                      </a:r>
                      <a:r>
                        <a:rPr kumimoji="1" lang="en-US" altLang="ja-JP" dirty="0"/>
                        <a:t>12,000</a:t>
                      </a:r>
                      <a:r>
                        <a:rPr kumimoji="1" lang="ja-JP" altLang="en-US" dirty="0"/>
                        <a:t>万円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6564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時間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週休</a:t>
                      </a:r>
                      <a:r>
                        <a:rPr kumimoji="1" lang="en-US" altLang="ja-JP" dirty="0"/>
                        <a:t>1</a:t>
                      </a:r>
                      <a:r>
                        <a:rPr kumimoji="1" lang="ja-JP" altLang="en-US" dirty="0"/>
                        <a:t>日</a:t>
                      </a:r>
                      <a:r>
                        <a:rPr kumimoji="1" lang="en-US" altLang="ja-JP" dirty="0"/>
                        <a:t>/9</a:t>
                      </a:r>
                      <a:r>
                        <a:rPr kumimoji="1" lang="ja-JP" altLang="en-US" dirty="0"/>
                        <a:t>時間労働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週休</a:t>
                      </a:r>
                      <a:r>
                        <a:rPr kumimoji="1" lang="en-US" altLang="ja-JP" dirty="0"/>
                        <a:t>2</a:t>
                      </a:r>
                      <a:r>
                        <a:rPr kumimoji="1" lang="ja-JP" altLang="en-US" dirty="0"/>
                        <a:t>日</a:t>
                      </a:r>
                      <a:r>
                        <a:rPr kumimoji="1" lang="en-US" altLang="ja-JP" dirty="0"/>
                        <a:t>/8</a:t>
                      </a:r>
                      <a:r>
                        <a:rPr kumimoji="1" lang="ja-JP" altLang="en-US" dirty="0"/>
                        <a:t>時間労働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07003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工数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毎晩遅くまで仕込みに時間がかかる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仕込み時間半減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1515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リスク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固定費高くリスクが高い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固定費を下げて利益率を上げつ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7572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メンタル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人のマネジメントや管理が大変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メンバーが自走できる状態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9994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291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303534-D96D-4BC8-B213-C78B78AFA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GAP</a:t>
            </a:r>
            <a:r>
              <a:rPr kumimoji="1" lang="ja-JP" altLang="en-US" dirty="0"/>
              <a:t>の理由深堀</a:t>
            </a: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3B6042AD-6077-4F5C-8FA9-9A222E14AE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892214"/>
              </p:ext>
            </p:extLst>
          </p:nvPr>
        </p:nvGraphicFramePr>
        <p:xfrm>
          <a:off x="411061" y="1875246"/>
          <a:ext cx="1094274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5333">
                  <a:extLst>
                    <a:ext uri="{9D8B030D-6E8A-4147-A177-3AD203B41FA5}">
                      <a16:colId xmlns:a16="http://schemas.microsoft.com/office/drawing/2014/main" val="343997013"/>
                    </a:ext>
                  </a:extLst>
                </a:gridCol>
                <a:gridCol w="885333">
                  <a:extLst>
                    <a:ext uri="{9D8B030D-6E8A-4147-A177-3AD203B41FA5}">
                      <a16:colId xmlns:a16="http://schemas.microsoft.com/office/drawing/2014/main" val="1069041288"/>
                    </a:ext>
                  </a:extLst>
                </a:gridCol>
                <a:gridCol w="4586037">
                  <a:extLst>
                    <a:ext uri="{9D8B030D-6E8A-4147-A177-3AD203B41FA5}">
                      <a16:colId xmlns:a16="http://schemas.microsoft.com/office/drawing/2014/main" val="2254190105"/>
                    </a:ext>
                  </a:extLst>
                </a:gridCol>
                <a:gridCol w="4586037">
                  <a:extLst>
                    <a:ext uri="{9D8B030D-6E8A-4147-A177-3AD203B41FA5}">
                      <a16:colId xmlns:a16="http://schemas.microsoft.com/office/drawing/2014/main" val="4077261869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現状</a:t>
                      </a:r>
                      <a:r>
                        <a:rPr kumimoji="1" lang="en-US" altLang="ja-JP" dirty="0"/>
                        <a:t>A</a:t>
                      </a:r>
                      <a:r>
                        <a:rPr kumimoji="1" lang="ja-JP" altLang="en-US" dirty="0"/>
                        <a:t>の</a:t>
                      </a:r>
                      <a:r>
                        <a:rPr kumimoji="1" lang="en-US" altLang="ja-JP" dirty="0"/>
                        <a:t>GAP</a:t>
                      </a:r>
                      <a:r>
                        <a:rPr kumimoji="1" lang="ja-JP" altLang="en-US" dirty="0"/>
                        <a:t>理由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現状</a:t>
                      </a:r>
                      <a:r>
                        <a:rPr kumimoji="1" lang="en-US" altLang="ja-JP" dirty="0"/>
                        <a:t>B</a:t>
                      </a:r>
                      <a:r>
                        <a:rPr kumimoji="1" lang="ja-JP" altLang="en-US" dirty="0"/>
                        <a:t>の</a:t>
                      </a:r>
                      <a:r>
                        <a:rPr kumimoji="1" lang="en-US" altLang="ja-JP" dirty="0"/>
                        <a:t>GAP</a:t>
                      </a:r>
                      <a:r>
                        <a:rPr kumimoji="1" lang="ja-JP" altLang="en-US" dirty="0"/>
                        <a:t>理由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38541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Must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Why</a:t>
                      </a:r>
                      <a:r>
                        <a:rPr kumimoji="1" lang="ja-JP" altLang="en-US" dirty="0"/>
                        <a:t>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顧客単価が低い</a:t>
                      </a:r>
                      <a:endParaRPr kumimoji="1"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来客数が落ちている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66184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Why</a:t>
                      </a:r>
                      <a:r>
                        <a:rPr kumimoji="1" lang="ja-JP" altLang="en-US" dirty="0"/>
                        <a:t>②</a:t>
                      </a:r>
                      <a:endParaRPr kumimoji="1"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料理でしか価値の提供が出来ていない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競合とパイの取り合いになっている</a:t>
                      </a:r>
                      <a:endParaRPr kumimoji="1"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9790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Why</a:t>
                      </a:r>
                      <a:r>
                        <a:rPr kumimoji="1" lang="ja-JP" altLang="en-US" dirty="0"/>
                        <a:t>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パフォーマンス（見せ方）のノウハウが</a:t>
                      </a:r>
                      <a:endParaRPr kumimoji="1" lang="en-US" altLang="ja-JP" dirty="0"/>
                    </a:p>
                    <a:p>
                      <a:pPr algn="l"/>
                      <a:r>
                        <a:rPr kumimoji="1" lang="ja-JP" altLang="en-US" dirty="0"/>
                        <a:t>弱い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差別化できるメニューがない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56486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Better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Why</a:t>
                      </a:r>
                      <a:r>
                        <a:rPr kumimoji="1" lang="ja-JP" altLang="en-US" dirty="0"/>
                        <a:t>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スタッフの研修や管理が出来ていない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冷凍仕入れで調理をしない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00379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Why</a:t>
                      </a:r>
                      <a:r>
                        <a:rPr kumimoji="1" lang="ja-JP" altLang="en-US" dirty="0"/>
                        <a:t>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調理の時間の工数削減が必要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515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8873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303534-D96D-4BC8-B213-C78B78AFA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コントロール出来るもの選別</a:t>
            </a: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3B6042AD-6077-4F5C-8FA9-9A222E14AE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437275"/>
              </p:ext>
            </p:extLst>
          </p:nvPr>
        </p:nvGraphicFramePr>
        <p:xfrm>
          <a:off x="1409350" y="2353418"/>
          <a:ext cx="9172074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6037">
                  <a:extLst>
                    <a:ext uri="{9D8B030D-6E8A-4147-A177-3AD203B41FA5}">
                      <a16:colId xmlns:a16="http://schemas.microsoft.com/office/drawing/2014/main" val="2254190105"/>
                    </a:ext>
                  </a:extLst>
                </a:gridCol>
                <a:gridCol w="4586037">
                  <a:extLst>
                    <a:ext uri="{9D8B030D-6E8A-4147-A177-3AD203B41FA5}">
                      <a16:colId xmlns:a16="http://schemas.microsoft.com/office/drawing/2014/main" val="40772618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コントロール可能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コントロール不可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385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スタッフ研修を行う</a:t>
                      </a:r>
                      <a:endParaRPr kumimoji="1"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コロナで来店数が減っている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66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冷凍ではなくキッチン調理を行うことで</a:t>
                      </a:r>
                      <a:endParaRPr kumimoji="1" lang="en-US" altLang="ja-JP" dirty="0"/>
                    </a:p>
                    <a:p>
                      <a:pPr algn="l"/>
                      <a:r>
                        <a:rPr kumimoji="1" lang="ja-JP" altLang="en-US" dirty="0"/>
                        <a:t>メニューの差別化を図る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ー</a:t>
                      </a:r>
                      <a:endParaRPr kumimoji="1" lang="en-US" altLang="ja-JP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979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323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303534-D96D-4BC8-B213-C78B78AFA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優先順位付け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468FD83-27F2-44EC-B876-1BFA7D6BE424}"/>
              </a:ext>
            </a:extLst>
          </p:cNvPr>
          <p:cNvSpPr/>
          <p:nvPr/>
        </p:nvSpPr>
        <p:spPr>
          <a:xfrm>
            <a:off x="1652631" y="1963024"/>
            <a:ext cx="2457975" cy="1325563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スタッフの研修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1F84BB3-6E79-41A4-9DB4-F1AEFF1EC6ED}"/>
              </a:ext>
            </a:extLst>
          </p:cNvPr>
          <p:cNvSpPr/>
          <p:nvPr/>
        </p:nvSpPr>
        <p:spPr>
          <a:xfrm>
            <a:off x="1652630" y="3288587"/>
            <a:ext cx="2457975" cy="1325563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1BDD450-0557-4E43-9911-056BD0561E6F}"/>
              </a:ext>
            </a:extLst>
          </p:cNvPr>
          <p:cNvSpPr/>
          <p:nvPr/>
        </p:nvSpPr>
        <p:spPr>
          <a:xfrm>
            <a:off x="1652630" y="4614150"/>
            <a:ext cx="2457975" cy="13255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優先度</a:t>
            </a:r>
            <a:r>
              <a:rPr kumimoji="1" lang="en-US" altLang="ja-JP" dirty="0">
                <a:solidFill>
                  <a:schemeClr val="tx1"/>
                </a:solidFill>
              </a:rPr>
              <a:t>C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1947079-B3F1-40A8-98BA-BC1356CACCA4}"/>
              </a:ext>
            </a:extLst>
          </p:cNvPr>
          <p:cNvSpPr/>
          <p:nvPr/>
        </p:nvSpPr>
        <p:spPr>
          <a:xfrm>
            <a:off x="4110606" y="1963024"/>
            <a:ext cx="2457975" cy="1325563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A5585A5-2FAD-4F15-A6AA-083D2108B57E}"/>
              </a:ext>
            </a:extLst>
          </p:cNvPr>
          <p:cNvSpPr/>
          <p:nvPr/>
        </p:nvSpPr>
        <p:spPr>
          <a:xfrm>
            <a:off x="4110605" y="3288587"/>
            <a:ext cx="2457975" cy="13255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優先度</a:t>
            </a:r>
            <a:r>
              <a:rPr kumimoji="1" lang="en-US" altLang="ja-JP" dirty="0">
                <a:solidFill>
                  <a:schemeClr val="tx1"/>
                </a:solidFill>
              </a:rPr>
              <a:t>B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3BAF2D0-CB5D-46B3-A3F9-E76B12258BAD}"/>
              </a:ext>
            </a:extLst>
          </p:cNvPr>
          <p:cNvSpPr/>
          <p:nvPr/>
        </p:nvSpPr>
        <p:spPr>
          <a:xfrm>
            <a:off x="4110605" y="4614150"/>
            <a:ext cx="2457975" cy="1325563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92A6EAD-437B-4632-B396-D845783B1B6B}"/>
              </a:ext>
            </a:extLst>
          </p:cNvPr>
          <p:cNvSpPr/>
          <p:nvPr/>
        </p:nvSpPr>
        <p:spPr>
          <a:xfrm>
            <a:off x="6568580" y="1963024"/>
            <a:ext cx="2457975" cy="1325563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優先度</a:t>
            </a:r>
            <a:r>
              <a:rPr kumimoji="1" lang="en-US" altLang="ja-JP" dirty="0">
                <a:solidFill>
                  <a:schemeClr val="tx1"/>
                </a:solidFill>
              </a:rPr>
              <a:t>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69FE6DF-CE20-4732-B7F9-1784BD662742}"/>
              </a:ext>
            </a:extLst>
          </p:cNvPr>
          <p:cNvSpPr/>
          <p:nvPr/>
        </p:nvSpPr>
        <p:spPr>
          <a:xfrm>
            <a:off x="6568579" y="3288587"/>
            <a:ext cx="2457975" cy="1325563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キッチン調理実施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4A4A708-9CC7-44F1-9A15-A41A5E33C0E0}"/>
              </a:ext>
            </a:extLst>
          </p:cNvPr>
          <p:cNvSpPr/>
          <p:nvPr/>
        </p:nvSpPr>
        <p:spPr>
          <a:xfrm>
            <a:off x="6568579" y="4614150"/>
            <a:ext cx="2457975" cy="1325563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AB437F62-60BE-4E40-ABCC-F8B05A9CBD61}"/>
              </a:ext>
            </a:extLst>
          </p:cNvPr>
          <p:cNvCxnSpPr>
            <a:cxnSpLocks/>
          </p:cNvCxnSpPr>
          <p:nvPr/>
        </p:nvCxnSpPr>
        <p:spPr>
          <a:xfrm flipH="1" flipV="1">
            <a:off x="1652629" y="1820411"/>
            <a:ext cx="1" cy="4119303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D5640CD3-80AB-4E99-97F0-DF8293FDF873}"/>
              </a:ext>
            </a:extLst>
          </p:cNvPr>
          <p:cNvCxnSpPr>
            <a:cxnSpLocks/>
          </p:cNvCxnSpPr>
          <p:nvPr/>
        </p:nvCxnSpPr>
        <p:spPr>
          <a:xfrm>
            <a:off x="1652629" y="5939713"/>
            <a:ext cx="7491371" cy="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CD40CE1-2B73-4735-A9AB-0F329812A315}"/>
              </a:ext>
            </a:extLst>
          </p:cNvPr>
          <p:cNvSpPr txBox="1"/>
          <p:nvPr/>
        </p:nvSpPr>
        <p:spPr>
          <a:xfrm>
            <a:off x="981184" y="3429000"/>
            <a:ext cx="553998" cy="249153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/>
              <a:t>重要度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F29F376-C246-4743-B5F9-0A6BD352387F}"/>
              </a:ext>
            </a:extLst>
          </p:cNvPr>
          <p:cNvSpPr txBox="1"/>
          <p:nvPr/>
        </p:nvSpPr>
        <p:spPr>
          <a:xfrm>
            <a:off x="4253218" y="6165908"/>
            <a:ext cx="2172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/>
              <a:t>緊急度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05B6C0B-229B-45F9-B4B9-2405FED9C393}"/>
              </a:ext>
            </a:extLst>
          </p:cNvPr>
          <p:cNvSpPr txBox="1"/>
          <p:nvPr/>
        </p:nvSpPr>
        <p:spPr>
          <a:xfrm>
            <a:off x="566254" y="6067215"/>
            <a:ext cx="2172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/>
              <a:t>低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8EC536A-AD25-465A-B81E-C75BFF09C2BA}"/>
              </a:ext>
            </a:extLst>
          </p:cNvPr>
          <p:cNvSpPr txBox="1"/>
          <p:nvPr/>
        </p:nvSpPr>
        <p:spPr>
          <a:xfrm>
            <a:off x="8302301" y="6067215"/>
            <a:ext cx="2172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/>
              <a:t>高</a:t>
            </a:r>
            <a:endParaRPr kumimoji="1" lang="ja-JP" altLang="en-US" sz="24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5186418-7FC1-4131-B452-830A8C732EC8}"/>
              </a:ext>
            </a:extLst>
          </p:cNvPr>
          <p:cNvSpPr txBox="1"/>
          <p:nvPr/>
        </p:nvSpPr>
        <p:spPr>
          <a:xfrm>
            <a:off x="566253" y="1371636"/>
            <a:ext cx="2172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/>
              <a:t>高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7567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303534-D96D-4BC8-B213-C78B78AFA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優先順位付け②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768070C5-B932-40B7-B830-556F251B92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652539"/>
              </p:ext>
            </p:extLst>
          </p:nvPr>
        </p:nvGraphicFramePr>
        <p:xfrm>
          <a:off x="1232483" y="2598800"/>
          <a:ext cx="924512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0471">
                  <a:extLst>
                    <a:ext uri="{9D8B030D-6E8A-4147-A177-3AD203B41FA5}">
                      <a16:colId xmlns:a16="http://schemas.microsoft.com/office/drawing/2014/main" val="1098447885"/>
                    </a:ext>
                  </a:extLst>
                </a:gridCol>
                <a:gridCol w="1032093">
                  <a:extLst>
                    <a:ext uri="{9D8B030D-6E8A-4147-A177-3AD203B41FA5}">
                      <a16:colId xmlns:a16="http://schemas.microsoft.com/office/drawing/2014/main" val="3554885059"/>
                    </a:ext>
                  </a:extLst>
                </a:gridCol>
                <a:gridCol w="1032093">
                  <a:extLst>
                    <a:ext uri="{9D8B030D-6E8A-4147-A177-3AD203B41FA5}">
                      <a16:colId xmlns:a16="http://schemas.microsoft.com/office/drawing/2014/main" val="2175199334"/>
                    </a:ext>
                  </a:extLst>
                </a:gridCol>
                <a:gridCol w="1032093">
                  <a:extLst>
                    <a:ext uri="{9D8B030D-6E8A-4147-A177-3AD203B41FA5}">
                      <a16:colId xmlns:a16="http://schemas.microsoft.com/office/drawing/2014/main" val="576198081"/>
                    </a:ext>
                  </a:extLst>
                </a:gridCol>
                <a:gridCol w="1032093">
                  <a:extLst>
                    <a:ext uri="{9D8B030D-6E8A-4147-A177-3AD203B41FA5}">
                      <a16:colId xmlns:a16="http://schemas.microsoft.com/office/drawing/2014/main" val="33068681"/>
                    </a:ext>
                  </a:extLst>
                </a:gridCol>
                <a:gridCol w="1032093">
                  <a:extLst>
                    <a:ext uri="{9D8B030D-6E8A-4147-A177-3AD203B41FA5}">
                      <a16:colId xmlns:a16="http://schemas.microsoft.com/office/drawing/2014/main" val="2595247620"/>
                    </a:ext>
                  </a:extLst>
                </a:gridCol>
                <a:gridCol w="1032093">
                  <a:extLst>
                    <a:ext uri="{9D8B030D-6E8A-4147-A177-3AD203B41FA5}">
                      <a16:colId xmlns:a16="http://schemas.microsoft.com/office/drawing/2014/main" val="2761738256"/>
                    </a:ext>
                  </a:extLst>
                </a:gridCol>
                <a:gridCol w="1032093">
                  <a:extLst>
                    <a:ext uri="{9D8B030D-6E8A-4147-A177-3AD203B41FA5}">
                      <a16:colId xmlns:a16="http://schemas.microsoft.com/office/drawing/2014/main" val="4262261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施策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緊急度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収益性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工数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即時性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将来性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コスト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合計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186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スタッフ研修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２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１５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01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キッチン調理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２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１７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802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4296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</TotalTime>
  <Words>261</Words>
  <Application>Microsoft Office PowerPoint</Application>
  <PresentationFormat>ワイド画面</PresentationFormat>
  <Paragraphs>89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AS-IS/TO-BE把握</vt:lpstr>
      <vt:lpstr>GAPの理由深堀</vt:lpstr>
      <vt:lpstr>コントロール出来るもの選別</vt:lpstr>
      <vt:lpstr>優先順位付け</vt:lpstr>
      <vt:lpstr>優先順位付け②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働く目的の分類</dc:title>
  <dc:creator>ryosuke.1992.0613@gmail.com</dc:creator>
  <cp:lastModifiedBy>ryosuke.1992.0613@gmail.com</cp:lastModifiedBy>
  <cp:revision>12</cp:revision>
  <dcterms:created xsi:type="dcterms:W3CDTF">2020-10-04T08:38:25Z</dcterms:created>
  <dcterms:modified xsi:type="dcterms:W3CDTF">2021-03-06T12:13:47Z</dcterms:modified>
</cp:coreProperties>
</file>