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99DA8D-3D51-42C2-83B7-17131664B97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8193D1B-FB7B-467E-938C-22ADE27D8717}">
      <dgm:prSet phldrT="[テキスト]" custT="1"/>
      <dgm:spPr/>
      <dgm:t>
        <a:bodyPr/>
        <a:lstStyle/>
        <a:p>
          <a:pPr algn="ctr"/>
          <a:r>
            <a:rPr kumimoji="1" lang="en-US" altLang="ja-JP" sz="1200" dirty="0"/>
            <a:t>【</a:t>
          </a:r>
          <a:r>
            <a:rPr kumimoji="1" lang="ja-JP" altLang="en-US" sz="1200" dirty="0"/>
            <a:t>好感・共感</a:t>
          </a:r>
          <a:r>
            <a:rPr kumimoji="1" lang="en-US" altLang="ja-JP" sz="1200" dirty="0"/>
            <a:t>】</a:t>
          </a:r>
        </a:p>
        <a:p>
          <a:pPr algn="ctr"/>
          <a:r>
            <a:rPr kumimoji="1" lang="ja-JP" altLang="en-US" sz="1200" dirty="0"/>
            <a:t>・この人と話していて気分がよい</a:t>
          </a:r>
          <a:endParaRPr kumimoji="1" lang="en-US" altLang="ja-JP" sz="1200" dirty="0"/>
        </a:p>
        <a:p>
          <a:pPr algn="ctr"/>
          <a:r>
            <a:rPr kumimoji="1" lang="ja-JP" altLang="en-US" sz="1200" dirty="0"/>
            <a:t>・この人は自分をわかってくれる</a:t>
          </a:r>
        </a:p>
      </dgm:t>
    </dgm:pt>
    <dgm:pt modelId="{25365022-3445-4756-93A1-FF99D4303876}" type="parTrans" cxnId="{1686C3B8-E8CF-4C85-968A-34C15267B752}">
      <dgm:prSet/>
      <dgm:spPr/>
      <dgm:t>
        <a:bodyPr/>
        <a:lstStyle/>
        <a:p>
          <a:endParaRPr kumimoji="1" lang="ja-JP" altLang="en-US" sz="1200"/>
        </a:p>
      </dgm:t>
    </dgm:pt>
    <dgm:pt modelId="{1ED01A68-90CA-4B92-B4AA-572EF8EBA69C}" type="sibTrans" cxnId="{1686C3B8-E8CF-4C85-968A-34C15267B752}">
      <dgm:prSet/>
      <dgm:spPr/>
      <dgm:t>
        <a:bodyPr/>
        <a:lstStyle/>
        <a:p>
          <a:endParaRPr kumimoji="1" lang="ja-JP" altLang="en-US" sz="1200"/>
        </a:p>
      </dgm:t>
    </dgm:pt>
    <dgm:pt modelId="{FA68703C-44D8-4CD4-8187-9FCCD89A607E}">
      <dgm:prSet phldrT="[テキスト]" custT="1"/>
      <dgm:spPr/>
      <dgm:t>
        <a:bodyPr/>
        <a:lstStyle/>
        <a:p>
          <a:r>
            <a:rPr kumimoji="1" lang="en-US" altLang="ja-JP" sz="1200" dirty="0"/>
            <a:t>【</a:t>
          </a:r>
          <a:r>
            <a:rPr kumimoji="1" lang="ja-JP" altLang="en-US" sz="1200" dirty="0"/>
            <a:t>＋</a:t>
          </a:r>
          <a:r>
            <a:rPr kumimoji="1" lang="en-US" altLang="ja-JP" sz="1200" dirty="0"/>
            <a:t>α/</a:t>
          </a:r>
          <a:r>
            <a:rPr kumimoji="1" lang="ja-JP" altLang="en-US" sz="1200" dirty="0"/>
            <a:t>提言</a:t>
          </a:r>
          <a:r>
            <a:rPr kumimoji="1" lang="en-US" altLang="ja-JP" sz="1200" dirty="0"/>
            <a:t>】</a:t>
          </a:r>
        </a:p>
        <a:p>
          <a:r>
            <a:rPr kumimoji="1" lang="ja-JP" altLang="en-US" sz="1200" dirty="0"/>
            <a:t>・それは思いつかなかった！</a:t>
          </a:r>
          <a:endParaRPr kumimoji="1" lang="en-US" altLang="ja-JP" sz="1200" dirty="0"/>
        </a:p>
        <a:p>
          <a:r>
            <a:rPr kumimoji="1" lang="ja-JP" altLang="en-US" sz="1200" dirty="0"/>
            <a:t>・あえて言ってもらえるのはありがたい</a:t>
          </a:r>
          <a:endParaRPr kumimoji="1" lang="en-US" altLang="ja-JP" sz="1200" dirty="0"/>
        </a:p>
        <a:p>
          <a:r>
            <a:rPr kumimoji="1" lang="ja-JP" altLang="en-US" sz="1200" dirty="0"/>
            <a:t>・当社はそうすべきだったのか！</a:t>
          </a:r>
        </a:p>
      </dgm:t>
    </dgm:pt>
    <dgm:pt modelId="{DB106B48-EA9B-41DF-91A4-5078BFE5376F}" type="parTrans" cxnId="{F70AD210-939B-4FEA-904A-34CD85C6B5E6}">
      <dgm:prSet/>
      <dgm:spPr/>
      <dgm:t>
        <a:bodyPr/>
        <a:lstStyle/>
        <a:p>
          <a:endParaRPr kumimoji="1" lang="ja-JP" altLang="en-US" sz="1200"/>
        </a:p>
      </dgm:t>
    </dgm:pt>
    <dgm:pt modelId="{942DCDD9-A73B-4939-9CDD-16B557CB15AC}" type="sibTrans" cxnId="{F70AD210-939B-4FEA-904A-34CD85C6B5E6}">
      <dgm:prSet/>
      <dgm:spPr/>
      <dgm:t>
        <a:bodyPr/>
        <a:lstStyle/>
        <a:p>
          <a:endParaRPr kumimoji="1" lang="ja-JP" altLang="en-US" sz="1200"/>
        </a:p>
      </dgm:t>
    </dgm:pt>
    <dgm:pt modelId="{CFD05D6F-724E-4BA2-B45A-36CCCA58ECFB}">
      <dgm:prSet phldrT="[テキスト]" custT="1"/>
      <dgm:spPr/>
      <dgm:t>
        <a:bodyPr/>
        <a:lstStyle/>
        <a:p>
          <a:r>
            <a:rPr kumimoji="1" lang="en-US" altLang="ja-JP" sz="1200" dirty="0"/>
            <a:t>【</a:t>
          </a:r>
          <a:r>
            <a:rPr kumimoji="1" lang="ja-JP" altLang="en-US" sz="1200" dirty="0"/>
            <a:t>労務提供・適量コミュニケーション</a:t>
          </a:r>
          <a:r>
            <a:rPr kumimoji="1" lang="en-US" altLang="ja-JP" sz="1200" dirty="0"/>
            <a:t>】</a:t>
          </a:r>
        </a:p>
        <a:p>
          <a:r>
            <a:rPr kumimoji="1" lang="ja-JP" altLang="en-US" sz="1200" dirty="0"/>
            <a:t>・作業が楽になった</a:t>
          </a:r>
          <a:endParaRPr kumimoji="1" lang="en-US" altLang="ja-JP" sz="1200" dirty="0"/>
        </a:p>
        <a:p>
          <a:r>
            <a:rPr kumimoji="1" lang="ja-JP" altLang="en-US" sz="1200" dirty="0"/>
            <a:t>・手伝ってもらって助かった</a:t>
          </a:r>
          <a:endParaRPr kumimoji="1" lang="en-US" altLang="ja-JP" sz="1200" dirty="0"/>
        </a:p>
        <a:p>
          <a:r>
            <a:rPr kumimoji="1" lang="ja-JP" altLang="en-US" sz="1200" dirty="0"/>
            <a:t>・ちょうどいい時に連絡をくれる</a:t>
          </a:r>
        </a:p>
      </dgm:t>
    </dgm:pt>
    <dgm:pt modelId="{D424A5A9-3682-4547-AB44-686C5E78086C}" type="parTrans" cxnId="{D2536FFF-0062-426C-A24F-B8B081DA36C0}">
      <dgm:prSet/>
      <dgm:spPr/>
      <dgm:t>
        <a:bodyPr/>
        <a:lstStyle/>
        <a:p>
          <a:endParaRPr kumimoji="1" lang="ja-JP" altLang="en-US" sz="1200"/>
        </a:p>
      </dgm:t>
    </dgm:pt>
    <dgm:pt modelId="{307BD3DD-2FAA-437E-A9BB-F2BED59CD9C4}" type="sibTrans" cxnId="{D2536FFF-0062-426C-A24F-B8B081DA36C0}">
      <dgm:prSet/>
      <dgm:spPr/>
      <dgm:t>
        <a:bodyPr/>
        <a:lstStyle/>
        <a:p>
          <a:endParaRPr kumimoji="1" lang="ja-JP" altLang="en-US" sz="1200"/>
        </a:p>
      </dgm:t>
    </dgm:pt>
    <dgm:pt modelId="{AB2D4A8B-2D54-44D0-9C85-319F136DF5CC}">
      <dgm:prSet phldrT="[テキスト]" custT="1"/>
      <dgm:spPr/>
      <dgm:t>
        <a:bodyPr/>
        <a:lstStyle/>
        <a:p>
          <a:r>
            <a:rPr kumimoji="1" lang="en-US" altLang="ja-JP" sz="1200" dirty="0"/>
            <a:t>【</a:t>
          </a:r>
          <a:r>
            <a:rPr kumimoji="1" lang="ja-JP" altLang="en-US" sz="1200" dirty="0"/>
            <a:t>情報提供</a:t>
          </a:r>
          <a:r>
            <a:rPr kumimoji="1" lang="en-US" altLang="ja-JP" sz="1200" dirty="0"/>
            <a:t>/</a:t>
          </a:r>
          <a:r>
            <a:rPr kumimoji="1" lang="ja-JP" altLang="en-US" sz="1200" dirty="0"/>
            <a:t>人の紹介</a:t>
          </a:r>
          <a:r>
            <a:rPr kumimoji="1" lang="en-US" altLang="ja-JP" sz="1200" dirty="0"/>
            <a:t>】</a:t>
          </a:r>
        </a:p>
        <a:p>
          <a:r>
            <a:rPr kumimoji="1" lang="ja-JP" altLang="en-US" sz="1200" dirty="0"/>
            <a:t>・それは確かに知っていたほうがよい</a:t>
          </a:r>
          <a:endParaRPr kumimoji="1" lang="en-US" altLang="ja-JP" sz="1200" dirty="0"/>
        </a:p>
        <a:p>
          <a:r>
            <a:rPr kumimoji="1" lang="ja-JP" altLang="en-US" sz="1200" dirty="0"/>
            <a:t>・ちょうど調べようとして見つからなかった</a:t>
          </a:r>
          <a:endParaRPr kumimoji="1" lang="en-US" altLang="ja-JP" sz="1200" dirty="0"/>
        </a:p>
        <a:p>
          <a:r>
            <a:rPr kumimoji="1" lang="ja-JP" altLang="en-US" sz="1200" dirty="0"/>
            <a:t>・人（会社）を紹介してもらえて助かる</a:t>
          </a:r>
        </a:p>
      </dgm:t>
    </dgm:pt>
    <dgm:pt modelId="{94EB7760-0F5A-4FAF-A88B-9BEFF186D34D}" type="parTrans" cxnId="{FD5B040B-B659-4830-AAC0-85262D06D5D9}">
      <dgm:prSet/>
      <dgm:spPr/>
      <dgm:t>
        <a:bodyPr/>
        <a:lstStyle/>
        <a:p>
          <a:endParaRPr kumimoji="1" lang="ja-JP" altLang="en-US" sz="1200"/>
        </a:p>
      </dgm:t>
    </dgm:pt>
    <dgm:pt modelId="{8C5224F7-187C-4716-8E24-1037A4113558}" type="sibTrans" cxnId="{FD5B040B-B659-4830-AAC0-85262D06D5D9}">
      <dgm:prSet/>
      <dgm:spPr/>
      <dgm:t>
        <a:bodyPr/>
        <a:lstStyle/>
        <a:p>
          <a:endParaRPr kumimoji="1" lang="ja-JP" altLang="en-US" sz="1200"/>
        </a:p>
      </dgm:t>
    </dgm:pt>
    <dgm:pt modelId="{4B94891B-EB9E-44D8-978A-CAD83E9E8BCB}" type="pres">
      <dgm:prSet presAssocID="{9799DA8D-3D51-42C2-83B7-17131664B97F}" presName="diagram" presStyleCnt="0">
        <dgm:presLayoutVars>
          <dgm:dir/>
          <dgm:resizeHandles val="exact"/>
        </dgm:presLayoutVars>
      </dgm:prSet>
      <dgm:spPr/>
    </dgm:pt>
    <dgm:pt modelId="{362B0151-1945-476F-919E-2140524CC9BD}" type="pres">
      <dgm:prSet presAssocID="{38193D1B-FB7B-467E-938C-22ADE27D8717}" presName="node" presStyleLbl="node1" presStyleIdx="0" presStyleCnt="4">
        <dgm:presLayoutVars>
          <dgm:bulletEnabled val="1"/>
        </dgm:presLayoutVars>
      </dgm:prSet>
      <dgm:spPr/>
    </dgm:pt>
    <dgm:pt modelId="{B473E3ED-4F23-4B14-94AF-07B3E8C6FA90}" type="pres">
      <dgm:prSet presAssocID="{1ED01A68-90CA-4B92-B4AA-572EF8EBA69C}" presName="sibTrans" presStyleCnt="0"/>
      <dgm:spPr/>
    </dgm:pt>
    <dgm:pt modelId="{82A7574A-5516-4049-B898-1A2E7ECBEA9C}" type="pres">
      <dgm:prSet presAssocID="{FA68703C-44D8-4CD4-8187-9FCCD89A607E}" presName="node" presStyleLbl="node1" presStyleIdx="1" presStyleCnt="4">
        <dgm:presLayoutVars>
          <dgm:bulletEnabled val="1"/>
        </dgm:presLayoutVars>
      </dgm:prSet>
      <dgm:spPr/>
    </dgm:pt>
    <dgm:pt modelId="{594D7ADB-96D7-4780-8586-5A802ED19268}" type="pres">
      <dgm:prSet presAssocID="{942DCDD9-A73B-4939-9CDD-16B557CB15AC}" presName="sibTrans" presStyleCnt="0"/>
      <dgm:spPr/>
    </dgm:pt>
    <dgm:pt modelId="{6782D2EB-4A77-4DF8-8F34-DEF02DC6CCAC}" type="pres">
      <dgm:prSet presAssocID="{CFD05D6F-724E-4BA2-B45A-36CCCA58ECFB}" presName="node" presStyleLbl="node1" presStyleIdx="2" presStyleCnt="4">
        <dgm:presLayoutVars>
          <dgm:bulletEnabled val="1"/>
        </dgm:presLayoutVars>
      </dgm:prSet>
      <dgm:spPr/>
    </dgm:pt>
    <dgm:pt modelId="{4EBF21FB-EB2C-4A44-800C-385932EA3DFE}" type="pres">
      <dgm:prSet presAssocID="{307BD3DD-2FAA-437E-A9BB-F2BED59CD9C4}" presName="sibTrans" presStyleCnt="0"/>
      <dgm:spPr/>
    </dgm:pt>
    <dgm:pt modelId="{6EDAE461-DCB8-42A4-84AE-605BE87918D0}" type="pres">
      <dgm:prSet presAssocID="{AB2D4A8B-2D54-44D0-9C85-319F136DF5CC}" presName="node" presStyleLbl="node1" presStyleIdx="3" presStyleCnt="4">
        <dgm:presLayoutVars>
          <dgm:bulletEnabled val="1"/>
        </dgm:presLayoutVars>
      </dgm:prSet>
      <dgm:spPr/>
    </dgm:pt>
  </dgm:ptLst>
  <dgm:cxnLst>
    <dgm:cxn modelId="{FD5B040B-B659-4830-AAC0-85262D06D5D9}" srcId="{9799DA8D-3D51-42C2-83B7-17131664B97F}" destId="{AB2D4A8B-2D54-44D0-9C85-319F136DF5CC}" srcOrd="3" destOrd="0" parTransId="{94EB7760-0F5A-4FAF-A88B-9BEFF186D34D}" sibTransId="{8C5224F7-187C-4716-8E24-1037A4113558}"/>
    <dgm:cxn modelId="{F70AD210-939B-4FEA-904A-34CD85C6B5E6}" srcId="{9799DA8D-3D51-42C2-83B7-17131664B97F}" destId="{FA68703C-44D8-4CD4-8187-9FCCD89A607E}" srcOrd="1" destOrd="0" parTransId="{DB106B48-EA9B-41DF-91A4-5078BFE5376F}" sibTransId="{942DCDD9-A73B-4939-9CDD-16B557CB15AC}"/>
    <dgm:cxn modelId="{983AFF14-AF94-4E4D-8BB7-51D07279D7AA}" type="presOf" srcId="{9799DA8D-3D51-42C2-83B7-17131664B97F}" destId="{4B94891B-EB9E-44D8-978A-CAD83E9E8BCB}" srcOrd="0" destOrd="0" presId="urn:microsoft.com/office/officeart/2005/8/layout/default"/>
    <dgm:cxn modelId="{1AA7AB6A-07B0-4840-B261-616FF9717677}" type="presOf" srcId="{CFD05D6F-724E-4BA2-B45A-36CCCA58ECFB}" destId="{6782D2EB-4A77-4DF8-8F34-DEF02DC6CCAC}" srcOrd="0" destOrd="0" presId="urn:microsoft.com/office/officeart/2005/8/layout/default"/>
    <dgm:cxn modelId="{1686C3B8-E8CF-4C85-968A-34C15267B752}" srcId="{9799DA8D-3D51-42C2-83B7-17131664B97F}" destId="{38193D1B-FB7B-467E-938C-22ADE27D8717}" srcOrd="0" destOrd="0" parTransId="{25365022-3445-4756-93A1-FF99D4303876}" sibTransId="{1ED01A68-90CA-4B92-B4AA-572EF8EBA69C}"/>
    <dgm:cxn modelId="{6EAE7CEC-EF4D-437A-BA5A-F9858ABDACB0}" type="presOf" srcId="{AB2D4A8B-2D54-44D0-9C85-319F136DF5CC}" destId="{6EDAE461-DCB8-42A4-84AE-605BE87918D0}" srcOrd="0" destOrd="0" presId="urn:microsoft.com/office/officeart/2005/8/layout/default"/>
    <dgm:cxn modelId="{7999F5F0-F0B9-4544-AA1E-1EE73BCF0E86}" type="presOf" srcId="{FA68703C-44D8-4CD4-8187-9FCCD89A607E}" destId="{82A7574A-5516-4049-B898-1A2E7ECBEA9C}" srcOrd="0" destOrd="0" presId="urn:microsoft.com/office/officeart/2005/8/layout/default"/>
    <dgm:cxn modelId="{C27983FE-46FA-48EA-8CE7-455CFD134105}" type="presOf" srcId="{38193D1B-FB7B-467E-938C-22ADE27D8717}" destId="{362B0151-1945-476F-919E-2140524CC9BD}" srcOrd="0" destOrd="0" presId="urn:microsoft.com/office/officeart/2005/8/layout/default"/>
    <dgm:cxn modelId="{D2536FFF-0062-426C-A24F-B8B081DA36C0}" srcId="{9799DA8D-3D51-42C2-83B7-17131664B97F}" destId="{CFD05D6F-724E-4BA2-B45A-36CCCA58ECFB}" srcOrd="2" destOrd="0" parTransId="{D424A5A9-3682-4547-AB44-686C5E78086C}" sibTransId="{307BD3DD-2FAA-437E-A9BB-F2BED59CD9C4}"/>
    <dgm:cxn modelId="{6C62B553-E871-4247-AE5F-45ACF5A63826}" type="presParOf" srcId="{4B94891B-EB9E-44D8-978A-CAD83E9E8BCB}" destId="{362B0151-1945-476F-919E-2140524CC9BD}" srcOrd="0" destOrd="0" presId="urn:microsoft.com/office/officeart/2005/8/layout/default"/>
    <dgm:cxn modelId="{7994B9FA-6F2C-47AE-BDE4-A61B10D52D13}" type="presParOf" srcId="{4B94891B-EB9E-44D8-978A-CAD83E9E8BCB}" destId="{B473E3ED-4F23-4B14-94AF-07B3E8C6FA90}" srcOrd="1" destOrd="0" presId="urn:microsoft.com/office/officeart/2005/8/layout/default"/>
    <dgm:cxn modelId="{2D63F903-B52D-4ABD-9448-6A05F5C4D444}" type="presParOf" srcId="{4B94891B-EB9E-44D8-978A-CAD83E9E8BCB}" destId="{82A7574A-5516-4049-B898-1A2E7ECBEA9C}" srcOrd="2" destOrd="0" presId="urn:microsoft.com/office/officeart/2005/8/layout/default"/>
    <dgm:cxn modelId="{3B09002E-5B63-4BBE-AE14-2E07677EE7A8}" type="presParOf" srcId="{4B94891B-EB9E-44D8-978A-CAD83E9E8BCB}" destId="{594D7ADB-96D7-4780-8586-5A802ED19268}" srcOrd="3" destOrd="0" presId="urn:microsoft.com/office/officeart/2005/8/layout/default"/>
    <dgm:cxn modelId="{17B865FD-7A6D-42DE-91C7-FE7B0298BF46}" type="presParOf" srcId="{4B94891B-EB9E-44D8-978A-CAD83E9E8BCB}" destId="{6782D2EB-4A77-4DF8-8F34-DEF02DC6CCAC}" srcOrd="4" destOrd="0" presId="urn:microsoft.com/office/officeart/2005/8/layout/default"/>
    <dgm:cxn modelId="{0D71B6B0-F653-4C2B-A76C-0426B1B5A750}" type="presParOf" srcId="{4B94891B-EB9E-44D8-978A-CAD83E9E8BCB}" destId="{4EBF21FB-EB2C-4A44-800C-385932EA3DFE}" srcOrd="5" destOrd="0" presId="urn:microsoft.com/office/officeart/2005/8/layout/default"/>
    <dgm:cxn modelId="{7D7BFE3B-FEDC-47C6-908E-68E19B51D48B}" type="presParOf" srcId="{4B94891B-EB9E-44D8-978A-CAD83E9E8BCB}" destId="{6EDAE461-DCB8-42A4-84AE-605BE87918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2B0151-1945-476F-919E-2140524CC9BD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【</a:t>
          </a:r>
          <a:r>
            <a:rPr kumimoji="1" lang="ja-JP" altLang="en-US" sz="1200" kern="1200" dirty="0"/>
            <a:t>好感・共感</a:t>
          </a:r>
          <a:r>
            <a:rPr kumimoji="1" lang="en-US" altLang="ja-JP" sz="1200" kern="1200" dirty="0"/>
            <a:t>】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・この人と話していて気分がよい</a:t>
          </a:r>
          <a:endParaRPr kumimoji="1" lang="en-US" altLang="ja-JP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・この人は自分をわかってくれる</a:t>
          </a:r>
        </a:p>
      </dsp:txBody>
      <dsp:txXfrm>
        <a:off x="1748064" y="2975"/>
        <a:ext cx="3342605" cy="2005563"/>
      </dsp:txXfrm>
    </dsp:sp>
    <dsp:sp modelId="{82A7574A-5516-4049-B898-1A2E7ECBEA9C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【</a:t>
          </a:r>
          <a:r>
            <a:rPr kumimoji="1" lang="ja-JP" altLang="en-US" sz="1200" kern="1200" dirty="0"/>
            <a:t>＋</a:t>
          </a:r>
          <a:r>
            <a:rPr kumimoji="1" lang="en-US" altLang="ja-JP" sz="1200" kern="1200" dirty="0"/>
            <a:t>α/</a:t>
          </a:r>
          <a:r>
            <a:rPr kumimoji="1" lang="ja-JP" altLang="en-US" sz="1200" kern="1200" dirty="0"/>
            <a:t>提言</a:t>
          </a:r>
          <a:r>
            <a:rPr kumimoji="1" lang="en-US" altLang="ja-JP" sz="1200" kern="1200" dirty="0"/>
            <a:t>】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・それは思いつかなかった！</a:t>
          </a:r>
          <a:endParaRPr kumimoji="1" lang="en-US" altLang="ja-JP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・あえて言ってもらえるのはありがたい</a:t>
          </a:r>
          <a:endParaRPr kumimoji="1" lang="en-US" altLang="ja-JP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・当社はそうすべきだったのか！</a:t>
          </a:r>
        </a:p>
      </dsp:txBody>
      <dsp:txXfrm>
        <a:off x="5424930" y="2975"/>
        <a:ext cx="3342605" cy="2005563"/>
      </dsp:txXfrm>
    </dsp:sp>
    <dsp:sp modelId="{6782D2EB-4A77-4DF8-8F34-DEF02DC6CCAC}">
      <dsp:nvSpPr>
        <dsp:cNvPr id="0" name=""/>
        <dsp:cNvSpPr/>
      </dsp:nvSpPr>
      <dsp:spPr>
        <a:xfrm>
          <a:off x="1748064" y="2342799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【</a:t>
          </a:r>
          <a:r>
            <a:rPr kumimoji="1" lang="ja-JP" altLang="en-US" sz="1200" kern="1200" dirty="0"/>
            <a:t>労務提供・適量コミュニケーション</a:t>
          </a:r>
          <a:r>
            <a:rPr kumimoji="1" lang="en-US" altLang="ja-JP" sz="1200" kern="1200" dirty="0"/>
            <a:t>】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・作業が楽になった</a:t>
          </a:r>
          <a:endParaRPr kumimoji="1" lang="en-US" altLang="ja-JP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・手伝ってもらって助かった</a:t>
          </a:r>
          <a:endParaRPr kumimoji="1" lang="en-US" altLang="ja-JP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・ちょうどいい時に連絡をくれる</a:t>
          </a:r>
        </a:p>
      </dsp:txBody>
      <dsp:txXfrm>
        <a:off x="1748064" y="2342799"/>
        <a:ext cx="3342605" cy="2005563"/>
      </dsp:txXfrm>
    </dsp:sp>
    <dsp:sp modelId="{6EDAE461-DCB8-42A4-84AE-605BE87918D0}">
      <dsp:nvSpPr>
        <dsp:cNvPr id="0" name=""/>
        <dsp:cNvSpPr/>
      </dsp:nvSpPr>
      <dsp:spPr>
        <a:xfrm>
          <a:off x="5424930" y="2342799"/>
          <a:ext cx="3342605" cy="20055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200" kern="1200" dirty="0"/>
            <a:t>【</a:t>
          </a:r>
          <a:r>
            <a:rPr kumimoji="1" lang="ja-JP" altLang="en-US" sz="1200" kern="1200" dirty="0"/>
            <a:t>情報提供</a:t>
          </a:r>
          <a:r>
            <a:rPr kumimoji="1" lang="en-US" altLang="ja-JP" sz="1200" kern="1200" dirty="0"/>
            <a:t>/</a:t>
          </a:r>
          <a:r>
            <a:rPr kumimoji="1" lang="ja-JP" altLang="en-US" sz="1200" kern="1200" dirty="0"/>
            <a:t>人の紹介</a:t>
          </a:r>
          <a:r>
            <a:rPr kumimoji="1" lang="en-US" altLang="ja-JP" sz="1200" kern="1200" dirty="0"/>
            <a:t>】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・それは確かに知っていたほうがよい</a:t>
          </a:r>
          <a:endParaRPr kumimoji="1" lang="en-US" altLang="ja-JP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・ちょうど調べようとして見つからなかった</a:t>
          </a:r>
          <a:endParaRPr kumimoji="1" lang="en-US" altLang="ja-JP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kern="1200" dirty="0"/>
            <a:t>・人（会社）を紹介してもらえて助かる</a:t>
          </a:r>
        </a:p>
      </dsp:txBody>
      <dsp:txXfrm>
        <a:off x="5424930" y="2342799"/>
        <a:ext cx="3342605" cy="2005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823EA8-CB97-49BF-AE62-CA4F0BE3A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24B99B-C925-4E52-AFB2-9BE680A7A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97997F-6060-48BB-90A6-998D42EFD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CD08D0-620F-4B96-A7AC-9D982E26B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AB03A1-FD1D-46D3-80B9-871299FA2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40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415527-E712-43A1-B39E-0481F78F0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31868B-B996-4178-9D36-DE5501B47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EEBC2C-E018-4CDB-845D-9D2742D5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18F584-C991-4B40-B808-00D27D900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961330-802B-4242-952D-D25D4060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11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8626555-0A2C-4BC2-9FBB-1DAD1D6932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B00DC9-DBD7-486A-BE74-A9F8C749D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01721B-BD18-49BC-8291-86103FDB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A88F29-CFBD-43D7-9673-876DA9D13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77FDE6-6EAE-444F-9307-51732DEF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77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15E70F-1929-4CF0-B142-3A163FDA7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9AFACA-B841-458B-A96A-999047A34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E0786B-7A36-4EF6-8673-7802BD466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E35033-EC35-4FDD-B4B5-D45230F5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F06D74-F3DC-4976-94B8-E9D1D72F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00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E34C34-EC05-4EFE-BAB2-6C7E13D26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4A5BC8-F999-4390-A3EE-28509607E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396BAB-D738-44B6-9E61-753979E0A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E341D1-E70C-4707-B337-39C74FF5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B03304-A182-445C-A15E-940BCC52F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84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83E641-1FB9-473E-8A4B-89A9C60C8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4C8CD6-BEAB-4F16-B912-FD78A4012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9F91FE7-6DD8-4644-A0B9-AC2A06ED9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B072C4-B47D-40B3-9E8E-D859C6FD8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1459FB-5E34-49EB-8A31-BAE43000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7E4DD1-65AB-4910-A41A-04DAE0E0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604674-D80B-40D0-9B3F-2AC12A8B6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0DC5E3-2C76-4ED0-826B-3FDBA3206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AE6C6D-7AAD-4CF8-9599-F3B30EBFD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0B82E6C-368E-4F67-A960-56EC636F26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2E07EE2-6DA0-437E-B6C2-B4808B983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069C267-EF26-4E6E-B0B2-77DF5DF5D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2436F3F-7990-4BD2-A4E0-7F289FAFB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7C7B51-1450-4B06-9BB5-D861AA2E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5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6F3D3-DF9A-4E19-95C7-794689E8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96F72D-D985-4FF5-A529-C387EA247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B26E138-7822-4A08-96B7-1CE588164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C2AC14-A2D9-46E2-AFF1-C1A0DFD2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19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DD001AC-8937-4021-A658-93C74293E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C3CA44D-EE79-4859-9280-7B4CCC147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8F99A0-FEDD-4806-9FEB-95302E40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A6C832-C28D-4529-A083-DE8554065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74FA2D-D05B-4F08-B6FB-EC4B8FB2B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8050E7-22A1-4651-BBED-A123B0FEE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7833A4-DE41-4548-AD3A-F86D20B5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869E19-CC02-4CBE-B949-A24C08FC5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5FAFCA-128B-43A8-AF64-9E3C70B0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15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57C5D8-ED83-4D8E-8C5D-3824D98F3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102C9C4-D890-493C-872E-BA5C54F74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371156-3DF7-4034-9B3D-BBC87E73D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4E6E21-0777-4A60-910B-3E5B4F8C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7A934AA-EDA9-4AD4-A0CC-A958D2F94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F2F2057-F596-47C9-914B-139955912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30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049D9B0-3F10-4D60-B721-111675A24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6A4E9A-4F96-4FD7-9AFA-519A1A3C0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90973C-29E5-431E-8AC9-E17AE7D11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88D7C-EECB-434B-A935-87369EB3E336}" type="datetimeFigureOut">
              <a:rPr kumimoji="1" lang="ja-JP" altLang="en-US" smtClean="0"/>
              <a:t>2020/11/29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56ED55-72DA-4A50-9011-8122AA8C8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DD549E-9E76-4605-B983-26F39D2C0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6C536-7BF1-4198-892D-1773B64E36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51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33823-2FEB-4547-988F-ADC82D97A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接戦を制する３つの質問</a:t>
            </a: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4E74F0BB-7E53-4249-9B7C-4DE09FDBB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52436"/>
              </p:ext>
            </p:extLst>
          </p:nvPr>
        </p:nvGraphicFramePr>
        <p:xfrm>
          <a:off x="838200" y="1825625"/>
          <a:ext cx="10515597" cy="491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192">
                  <a:extLst>
                    <a:ext uri="{9D8B030D-6E8A-4147-A177-3AD203B41FA5}">
                      <a16:colId xmlns:a16="http://schemas.microsoft.com/office/drawing/2014/main" val="591913714"/>
                    </a:ext>
                  </a:extLst>
                </a:gridCol>
                <a:gridCol w="1846556">
                  <a:extLst>
                    <a:ext uri="{9D8B030D-6E8A-4147-A177-3AD203B41FA5}">
                      <a16:colId xmlns:a16="http://schemas.microsoft.com/office/drawing/2014/main" val="942931162"/>
                    </a:ext>
                  </a:extLst>
                </a:gridCol>
                <a:gridCol w="6124849">
                  <a:extLst>
                    <a:ext uri="{9D8B030D-6E8A-4147-A177-3AD203B41FA5}">
                      <a16:colId xmlns:a16="http://schemas.microsoft.com/office/drawing/2014/main" val="2655796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質問区分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質問タイミング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質問内容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757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接戦状況を問う質問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案件発生後すぐ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・ご判断に時間がかかるかどうか（楽勝か接戦か）を聞く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・ネック（競合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保留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内製のどれか）を聞く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・予算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決裁者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ニーズ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スケジュール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競合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お客様リソースを聞く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490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決定の場面を問う質問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案件が決まった後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・どの場面</a:t>
                      </a:r>
                      <a:r>
                        <a:rPr kumimoji="1" lang="en-US" altLang="ja-JP" sz="1400" dirty="0"/>
                        <a:t>/</a:t>
                      </a:r>
                      <a:r>
                        <a:rPr kumimoji="1" lang="ja-JP" altLang="en-US" sz="1400" dirty="0"/>
                        <a:t>瞬間で案件が決まったのかを聞く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⇒自社プレゼン後：自社プレゼンが良かった（悪かった）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他社プレゼン後：他社プレゼンが良かった（悪かった）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上司に挙げた後：上司の評価が良かった（悪かった）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社内で議論して：関係者の評価が良かった（悪かった）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資料を比較して：資料内容が良かった（悪かった）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＊決まった理由ではなく</a:t>
                      </a:r>
                      <a:r>
                        <a:rPr kumimoji="1" lang="en-US" altLang="ja-JP" sz="1400" dirty="0"/>
                        <a:t>【</a:t>
                      </a:r>
                      <a:r>
                        <a:rPr kumimoji="1" lang="ja-JP" altLang="en-US" sz="1400" dirty="0"/>
                        <a:t>場面</a:t>
                      </a:r>
                      <a:r>
                        <a:rPr kumimoji="1" lang="en-US" altLang="ja-JP" sz="1400" dirty="0"/>
                        <a:t>】</a:t>
                      </a:r>
                      <a:r>
                        <a:rPr kumimoji="1" lang="ja-JP" altLang="en-US" sz="1400" dirty="0"/>
                        <a:t>を聞くことがポイント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7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裏にある背景を問う質問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いつでも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・枕詞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⇒もし仮に○○がクリアされたら・・・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個人的な意見で構わないのですが・・・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御社のビジョン実現にお役立ちするためお伺いしたいのですが・・・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・深堀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⇒と、おっしゃいますと？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なぜそのようにお考えでしょうか。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・特定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⇒御社の課題で特にここ最近議論されているものは何でしょうか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　　御社の課題で重要度が高いのは</a:t>
                      </a:r>
                      <a:r>
                        <a:rPr kumimoji="1" lang="en-US" altLang="ja-JP" sz="1400" dirty="0"/>
                        <a:t>A</a:t>
                      </a:r>
                      <a:r>
                        <a:rPr kumimoji="1" lang="ja-JP" altLang="en-US" sz="1400" dirty="0"/>
                        <a:t>と</a:t>
                      </a:r>
                      <a:r>
                        <a:rPr kumimoji="1" lang="en-US" altLang="ja-JP" sz="1400" dirty="0"/>
                        <a:t>B</a:t>
                      </a:r>
                      <a:r>
                        <a:rPr kumimoji="1" lang="ja-JP" altLang="en-US" sz="1400" dirty="0"/>
                        <a:t>どちらでしょうか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520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0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33823-2FEB-4547-988F-ADC82D97A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質問における４つのフェーズとポイント</a:t>
            </a: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4E74F0BB-7E53-4249-9B7C-4DE09FDBB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957347"/>
              </p:ext>
            </p:extLst>
          </p:nvPr>
        </p:nvGraphicFramePr>
        <p:xfrm>
          <a:off x="506028" y="1825625"/>
          <a:ext cx="11345662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331">
                  <a:extLst>
                    <a:ext uri="{9D8B030D-6E8A-4147-A177-3AD203B41FA5}">
                      <a16:colId xmlns:a16="http://schemas.microsoft.com/office/drawing/2014/main" val="591913714"/>
                    </a:ext>
                  </a:extLst>
                </a:gridCol>
                <a:gridCol w="9410331">
                  <a:extLst>
                    <a:ext uri="{9D8B030D-6E8A-4147-A177-3AD203B41FA5}">
                      <a16:colId xmlns:a16="http://schemas.microsoft.com/office/drawing/2014/main" val="2655796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フェーズ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ポイント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2757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土台作り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つかみとアイスブレイク：信頼感を与える立ち居振る舞いで、自己開示をしつつ相手への興味関心を伝える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双方向な説明：相手の様子を見ながら自社の実績やできることを伝えつつ、ヒアリングに入る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6490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切り込む「聞く」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枕詞を用いた質問：枕詞をうまく用いて接戦状況や相手の意見をヒアリングする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47479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深堀する「聴く」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ピラミッド構造での質問：お客様の発言内容の明確化⇒具体化⇒背景確認⇒網羅性の確認で深堀していく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積極的傾聴：沈黙を恐れずお客様の話を促すよう傾聴する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152071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具体化する「訊く」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特定質問：オープンクエッション、クローズドクエッションを用いて情報の特定を行う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核心質問：ビジョンの背景や達成するための方法についてなぜ今なのか、他社での不満等を確認する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8590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089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33823-2FEB-4547-988F-ADC82D97A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価値の</a:t>
            </a:r>
            <a:r>
              <a:rPr lang="en-US" altLang="ja-JP" dirty="0"/>
              <a:t>4</a:t>
            </a:r>
            <a:r>
              <a:rPr lang="ja-JP" altLang="en-US" dirty="0"/>
              <a:t>象限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627FE4A9-8340-46F4-A335-F310107966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3167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23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33823-2FEB-4547-988F-ADC82D97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7951"/>
          </a:xfrm>
        </p:spPr>
        <p:txBody>
          <a:bodyPr/>
          <a:lstStyle/>
          <a:p>
            <a:r>
              <a:rPr kumimoji="1" lang="ja-JP" altLang="en-US" dirty="0"/>
              <a:t>対立ロジックの例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CFC662-00DA-476B-83B3-3A7E0DB7D08A}"/>
              </a:ext>
            </a:extLst>
          </p:cNvPr>
          <p:cNvSpPr/>
          <p:nvPr/>
        </p:nvSpPr>
        <p:spPr>
          <a:xfrm>
            <a:off x="1265065" y="694589"/>
            <a:ext cx="4305671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当社の提案内容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当社のコンサルを</a:t>
            </a:r>
            <a:r>
              <a:rPr lang="en-US" altLang="ja-JP" dirty="0">
                <a:solidFill>
                  <a:schemeClr val="tx1"/>
                </a:solidFill>
              </a:rPr>
              <a:t>3</a:t>
            </a:r>
            <a:r>
              <a:rPr lang="ja-JP" altLang="en-US" dirty="0">
                <a:solidFill>
                  <a:schemeClr val="tx1"/>
                </a:solidFill>
              </a:rPr>
              <a:t>か月導入することで</a:t>
            </a:r>
            <a:r>
              <a:rPr lang="en-US" altLang="ja-JP" dirty="0">
                <a:solidFill>
                  <a:schemeClr val="tx1"/>
                </a:solidFill>
              </a:rPr>
              <a:t>500</a:t>
            </a:r>
            <a:r>
              <a:rPr lang="ja-JP" altLang="en-US" dirty="0">
                <a:solidFill>
                  <a:schemeClr val="tx1"/>
                </a:solidFill>
              </a:rPr>
              <a:t>万円のフィーはかかるが立ち上げ専門のプロが常駐サポート支援を行う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EC0A4A0-50C3-460F-8144-1371CD80A013}"/>
              </a:ext>
            </a:extLst>
          </p:cNvPr>
          <p:cNvSpPr/>
          <p:nvPr/>
        </p:nvSpPr>
        <p:spPr>
          <a:xfrm>
            <a:off x="1265065" y="2176869"/>
            <a:ext cx="1953089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 dirty="0">
                <a:solidFill>
                  <a:schemeClr val="tx1"/>
                </a:solidFill>
              </a:rPr>
              <a:t>ポジ材料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立ち上げ専門のプロが</a:t>
            </a:r>
            <a:r>
              <a:rPr lang="en-US" altLang="ja-JP" dirty="0">
                <a:solidFill>
                  <a:schemeClr val="tx1"/>
                </a:solidFill>
              </a:rPr>
              <a:t>3</a:t>
            </a:r>
            <a:r>
              <a:rPr lang="ja-JP" altLang="en-US" dirty="0">
                <a:solidFill>
                  <a:schemeClr val="tx1"/>
                </a:solidFill>
              </a:rPr>
              <a:t>か月常駐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F8FF0A9-0D3E-4506-A281-AB328773437E}"/>
              </a:ext>
            </a:extLst>
          </p:cNvPr>
          <p:cNvSpPr/>
          <p:nvPr/>
        </p:nvSpPr>
        <p:spPr>
          <a:xfrm>
            <a:off x="3617647" y="2176869"/>
            <a:ext cx="1953089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ネガ材料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フィーが</a:t>
            </a:r>
            <a:r>
              <a:rPr lang="en-US" altLang="ja-JP" dirty="0">
                <a:solidFill>
                  <a:schemeClr val="tx1"/>
                </a:solidFill>
              </a:rPr>
              <a:t>500</a:t>
            </a:r>
            <a:r>
              <a:rPr lang="ja-JP" altLang="en-US" dirty="0">
                <a:solidFill>
                  <a:schemeClr val="tx1"/>
                </a:solidFill>
              </a:rPr>
              <a:t>万円で高いと感じる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08ACD88-32B7-43B9-AC8D-226ED60855AD}"/>
              </a:ext>
            </a:extLst>
          </p:cNvPr>
          <p:cNvSpPr/>
          <p:nvPr/>
        </p:nvSpPr>
        <p:spPr>
          <a:xfrm>
            <a:off x="2836417" y="3544877"/>
            <a:ext cx="2416206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ネガ材料対策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新規事業が立ち上がるまで支援するので数か月で回収可能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9BBCF25-CECD-44C2-95E4-48422F9DF89A}"/>
              </a:ext>
            </a:extLst>
          </p:cNvPr>
          <p:cNvSpPr/>
          <p:nvPr/>
        </p:nvSpPr>
        <p:spPr>
          <a:xfrm>
            <a:off x="6584269" y="715302"/>
            <a:ext cx="4305671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 dirty="0">
                <a:solidFill>
                  <a:schemeClr val="tx1"/>
                </a:solidFill>
              </a:rPr>
              <a:t>競合</a:t>
            </a:r>
            <a:r>
              <a:rPr kumimoji="1" lang="ja-JP" altLang="en-US" dirty="0">
                <a:solidFill>
                  <a:schemeClr val="tx1"/>
                </a:solidFill>
              </a:rPr>
              <a:t>の提案内容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en-US" altLang="ja-JP" dirty="0">
                <a:solidFill>
                  <a:schemeClr val="tx1"/>
                </a:solidFill>
              </a:rPr>
              <a:t>B</a:t>
            </a:r>
            <a:r>
              <a:rPr lang="ja-JP" altLang="en-US" dirty="0">
                <a:solidFill>
                  <a:schemeClr val="tx1"/>
                </a:solidFill>
              </a:rPr>
              <a:t>社のコンサルは市場調査に絞り込むため</a:t>
            </a:r>
            <a:r>
              <a:rPr lang="en-US" altLang="ja-JP" dirty="0">
                <a:solidFill>
                  <a:schemeClr val="tx1"/>
                </a:solidFill>
              </a:rPr>
              <a:t>1.5</a:t>
            </a:r>
            <a:r>
              <a:rPr lang="ja-JP" altLang="en-US" dirty="0">
                <a:solidFill>
                  <a:schemeClr val="tx1"/>
                </a:solidFill>
              </a:rPr>
              <a:t>か月間で</a:t>
            </a:r>
            <a:r>
              <a:rPr lang="en-US" altLang="ja-JP" dirty="0">
                <a:solidFill>
                  <a:schemeClr val="tx1"/>
                </a:solidFill>
              </a:rPr>
              <a:t>150</a:t>
            </a:r>
            <a:r>
              <a:rPr lang="ja-JP" altLang="en-US" dirty="0">
                <a:solidFill>
                  <a:schemeClr val="tx1"/>
                </a:solidFill>
              </a:rPr>
              <a:t>万円のフィーに抑えられる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CD80C29-A0A2-4E74-A931-8776AE51E638}"/>
              </a:ext>
            </a:extLst>
          </p:cNvPr>
          <p:cNvSpPr/>
          <p:nvPr/>
        </p:nvSpPr>
        <p:spPr>
          <a:xfrm>
            <a:off x="6584269" y="2197582"/>
            <a:ext cx="1953089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ポジ材料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フィーを</a:t>
            </a:r>
            <a:r>
              <a:rPr lang="en-US" altLang="ja-JP" dirty="0">
                <a:solidFill>
                  <a:schemeClr val="tx1"/>
                </a:solidFill>
              </a:rPr>
              <a:t>150</a:t>
            </a:r>
            <a:r>
              <a:rPr lang="ja-JP" altLang="en-US" dirty="0">
                <a:solidFill>
                  <a:schemeClr val="tx1"/>
                </a:solidFill>
              </a:rPr>
              <a:t>万に抑える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86B1533-A34C-4B54-8501-428988D1507F}"/>
              </a:ext>
            </a:extLst>
          </p:cNvPr>
          <p:cNvSpPr/>
          <p:nvPr/>
        </p:nvSpPr>
        <p:spPr>
          <a:xfrm>
            <a:off x="8936851" y="2197582"/>
            <a:ext cx="1953089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ネガ材料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市場調査以降はサポートなし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942C8F2-9139-40DB-8FCD-2A943D629B90}"/>
              </a:ext>
            </a:extLst>
          </p:cNvPr>
          <p:cNvSpPr/>
          <p:nvPr/>
        </p:nvSpPr>
        <p:spPr>
          <a:xfrm>
            <a:off x="6939377" y="3544877"/>
            <a:ext cx="2985858" cy="1192783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ポジ材料対策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</a:rPr>
              <a:t>当社では市場調査も行う</a:t>
            </a:r>
            <a:r>
              <a:rPr lang="ja-JP" altLang="en-US" dirty="0">
                <a:solidFill>
                  <a:schemeClr val="tx1"/>
                </a:solidFill>
              </a:rPr>
              <a:t>。その段階で気に入らなければ</a:t>
            </a:r>
            <a:r>
              <a:rPr lang="en-US" altLang="ja-JP" dirty="0">
                <a:solidFill>
                  <a:schemeClr val="tx1"/>
                </a:solidFill>
              </a:rPr>
              <a:t>150</a:t>
            </a:r>
            <a:r>
              <a:rPr lang="ja-JP" altLang="en-US" dirty="0">
                <a:solidFill>
                  <a:schemeClr val="tx1"/>
                </a:solidFill>
              </a:rPr>
              <a:t>万で契約解除可能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E17185A7-E878-4C90-8508-88A571CDFC8E}"/>
              </a:ext>
            </a:extLst>
          </p:cNvPr>
          <p:cNvSpPr/>
          <p:nvPr/>
        </p:nvSpPr>
        <p:spPr>
          <a:xfrm rot="5400000">
            <a:off x="-6214" y="1022247"/>
            <a:ext cx="1172072" cy="51675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5D48BEB2-8397-4443-867B-317AD32C0B5E}"/>
              </a:ext>
            </a:extLst>
          </p:cNvPr>
          <p:cNvSpPr/>
          <p:nvPr/>
        </p:nvSpPr>
        <p:spPr>
          <a:xfrm rot="5400000">
            <a:off x="-591372" y="3308091"/>
            <a:ext cx="2342387" cy="51675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矢印: 五方向 24">
            <a:extLst>
              <a:ext uri="{FF2B5EF4-FFF2-40B4-BE49-F238E27FC236}">
                <a16:creationId xmlns:a16="http://schemas.microsoft.com/office/drawing/2014/main" id="{09FD66D6-F7A9-48D4-88E3-5A522E8CFF3F}"/>
              </a:ext>
            </a:extLst>
          </p:cNvPr>
          <p:cNvSpPr/>
          <p:nvPr/>
        </p:nvSpPr>
        <p:spPr>
          <a:xfrm rot="5400000">
            <a:off x="-347279" y="5560893"/>
            <a:ext cx="1854201" cy="51675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6" name="表 26">
            <a:extLst>
              <a:ext uri="{FF2B5EF4-FFF2-40B4-BE49-F238E27FC236}">
                <a16:creationId xmlns:a16="http://schemas.microsoft.com/office/drawing/2014/main" id="{9DD9094E-27AF-4116-A121-2BCD217FE9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228480"/>
              </p:ext>
            </p:extLst>
          </p:nvPr>
        </p:nvGraphicFramePr>
        <p:xfrm>
          <a:off x="1265065" y="4866112"/>
          <a:ext cx="9624875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5722">
                  <a:extLst>
                    <a:ext uri="{9D8B030D-6E8A-4147-A177-3AD203B41FA5}">
                      <a16:colId xmlns:a16="http://schemas.microsoft.com/office/drawing/2014/main" val="1882061983"/>
                    </a:ext>
                  </a:extLst>
                </a:gridCol>
                <a:gridCol w="6659153">
                  <a:extLst>
                    <a:ext uri="{9D8B030D-6E8A-4147-A177-3AD203B41FA5}">
                      <a16:colId xmlns:a16="http://schemas.microsoft.com/office/drawing/2014/main" val="307768798"/>
                    </a:ext>
                  </a:extLst>
                </a:gridCol>
              </a:tblGrid>
              <a:tr h="32455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お客様が当社を選ぶ理由</a:t>
                      </a:r>
                      <a:endParaRPr kumimoji="1" lang="en-US" altLang="ja-JP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667056"/>
                  </a:ext>
                </a:extLst>
              </a:tr>
              <a:tr h="324559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当社の採用理由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リスクを抑えつつ立ち上げまで支援してもらえるから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952258"/>
                  </a:ext>
                </a:extLst>
              </a:tr>
              <a:tr h="324559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競合を断る理由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市場調査だけでは不安だから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445155"/>
                  </a:ext>
                </a:extLst>
              </a:tr>
              <a:tr h="555965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担当者の上司への報告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A</a:t>
                      </a:r>
                      <a:r>
                        <a:rPr kumimoji="1" lang="ja-JP" altLang="en-US" sz="1600" dirty="0"/>
                        <a:t>社は立ち上げまで支援してもらえるし、気に入らなければ市場調査の段階で解除できるので保険もある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526816"/>
                  </a:ext>
                </a:extLst>
              </a:tr>
              <a:tr h="324559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担当者の独り言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立ち上げ専門のプロが常駐してくれることで学びになりそう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444617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1F4D284-E7AD-4B12-AF34-903F5E31F20D}"/>
              </a:ext>
            </a:extLst>
          </p:cNvPr>
          <p:cNvSpPr txBox="1"/>
          <p:nvPr/>
        </p:nvSpPr>
        <p:spPr>
          <a:xfrm>
            <a:off x="339938" y="715302"/>
            <a:ext cx="4797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S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T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E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P</a:t>
            </a:r>
          </a:p>
          <a:p>
            <a:pPr algn="ctr"/>
            <a:r>
              <a:rPr kumimoji="1" lang="ja-JP" altLang="en-US" sz="1400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7B0AB2B-3DB0-4AA9-9D88-6D68CFB937C0}"/>
              </a:ext>
            </a:extLst>
          </p:cNvPr>
          <p:cNvSpPr txBox="1"/>
          <p:nvPr/>
        </p:nvSpPr>
        <p:spPr>
          <a:xfrm>
            <a:off x="339940" y="2773260"/>
            <a:ext cx="4797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S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T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E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P</a:t>
            </a:r>
          </a:p>
          <a:p>
            <a:pPr algn="ctr"/>
            <a:r>
              <a:rPr lang="en-US" altLang="ja-JP" sz="1400" dirty="0">
                <a:solidFill>
                  <a:schemeClr val="bg1"/>
                </a:solidFill>
              </a:rPr>
              <a:t>2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F8540FB-A24B-432D-AF30-E0081CA4856B}"/>
              </a:ext>
            </a:extLst>
          </p:cNvPr>
          <p:cNvSpPr txBox="1"/>
          <p:nvPr/>
        </p:nvSpPr>
        <p:spPr>
          <a:xfrm>
            <a:off x="339939" y="5115647"/>
            <a:ext cx="4797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S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T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E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P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</a:rPr>
              <a:t>3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776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33823-2FEB-4547-988F-ADC82D97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7951"/>
          </a:xfrm>
        </p:spPr>
        <p:txBody>
          <a:bodyPr/>
          <a:lstStyle/>
          <a:p>
            <a:r>
              <a:rPr kumimoji="1" lang="ja-JP" altLang="en-US" dirty="0"/>
              <a:t>営業の二つのモデルの特徴</a:t>
            </a: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0901B1DE-0851-4A1A-8C29-3A9149CC9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219963"/>
              </p:ext>
            </p:extLst>
          </p:nvPr>
        </p:nvGraphicFramePr>
        <p:xfrm>
          <a:off x="1614750" y="1724660"/>
          <a:ext cx="9100599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3533">
                  <a:extLst>
                    <a:ext uri="{9D8B030D-6E8A-4147-A177-3AD203B41FA5}">
                      <a16:colId xmlns:a16="http://schemas.microsoft.com/office/drawing/2014/main" val="2687975439"/>
                    </a:ext>
                  </a:extLst>
                </a:gridCol>
                <a:gridCol w="3033533">
                  <a:extLst>
                    <a:ext uri="{9D8B030D-6E8A-4147-A177-3AD203B41FA5}">
                      <a16:colId xmlns:a16="http://schemas.microsoft.com/office/drawing/2014/main" val="2895930492"/>
                    </a:ext>
                  </a:extLst>
                </a:gridCol>
                <a:gridCol w="3033533">
                  <a:extLst>
                    <a:ext uri="{9D8B030D-6E8A-4147-A177-3AD203B41FA5}">
                      <a16:colId xmlns:a16="http://schemas.microsoft.com/office/drawing/2014/main" val="222978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区分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ルート型営業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アカウント型営業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66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業界の例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個人向け商材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店舗向け媒体広告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企業向け汎用品等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IT</a:t>
                      </a:r>
                      <a:r>
                        <a:rPr kumimoji="1" lang="ja-JP" altLang="en-US" dirty="0"/>
                        <a:t>システム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アウトソーシング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代理店向け営業等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7586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商談のリードタイム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短い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長い</a:t>
                      </a:r>
                      <a:endParaRPr kumimoji="1" lang="en-US" altLang="ja-JP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4448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r>
                        <a:rPr kumimoji="1" lang="ja-JP" altLang="en-US" dirty="0"/>
                        <a:t>人の営業の提案数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多い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少ない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252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顧客の意思決定プロセス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関係者が少なくシンプル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関係者が多く複雑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51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創意工夫の余地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小さい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大きい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734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r>
                        <a:rPr kumimoji="1" lang="ja-JP" altLang="en-US" dirty="0"/>
                        <a:t>商品あたりの単価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個人向けは高額で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法人向けは少額である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エントリー商品以外は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高額であることが多い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7172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949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33823-2FEB-4547-988F-ADC82D97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7951"/>
          </a:xfrm>
        </p:spPr>
        <p:txBody>
          <a:bodyPr/>
          <a:lstStyle/>
          <a:p>
            <a:r>
              <a:rPr kumimoji="1" lang="ja-JP" altLang="en-US" dirty="0"/>
              <a:t>営業の二つのモデルの特徴</a:t>
            </a: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0901B1DE-0851-4A1A-8C29-3A9149CC9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972723"/>
              </p:ext>
            </p:extLst>
          </p:nvPr>
        </p:nvGraphicFramePr>
        <p:xfrm>
          <a:off x="1638916" y="899037"/>
          <a:ext cx="8914168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084">
                  <a:extLst>
                    <a:ext uri="{9D8B030D-6E8A-4147-A177-3AD203B41FA5}">
                      <a16:colId xmlns:a16="http://schemas.microsoft.com/office/drawing/2014/main" val="2895930492"/>
                    </a:ext>
                  </a:extLst>
                </a:gridCol>
                <a:gridCol w="4457084">
                  <a:extLst>
                    <a:ext uri="{9D8B030D-6E8A-4147-A177-3AD203B41FA5}">
                      <a16:colId xmlns:a16="http://schemas.microsoft.com/office/drawing/2014/main" val="222978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ルート型営業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アカウント型営業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66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いかにお客様との接点を増やし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エリア内シェアを高めるかが肝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いかに受注率と単価を上げ、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顧客内シェアを高めるかが肝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7586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4448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行くべきタイミングで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行くべきお客様に行けるか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お客様の情報を深く広く収集し、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 dirty="0"/>
                        <a:t>圧倒的な説得力を生み出せるか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2526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⇓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5162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【</a:t>
                      </a:r>
                      <a:r>
                        <a:rPr kumimoji="1" lang="ja-JP" altLang="en-US" dirty="0"/>
                        <a:t>勝ちパターン</a:t>
                      </a:r>
                      <a:r>
                        <a:rPr kumimoji="1" lang="en-US" altLang="ja-JP" dirty="0"/>
                        <a:t>】</a:t>
                      </a:r>
                    </a:p>
                    <a:p>
                      <a:pPr algn="ctr"/>
                      <a:r>
                        <a:rPr kumimoji="1" lang="ja-JP" altLang="en-US" dirty="0"/>
                        <a:t>まず行動量を増やし、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次に行動の質を高める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【</a:t>
                      </a:r>
                      <a:r>
                        <a:rPr kumimoji="1" lang="ja-JP" altLang="en-US" dirty="0"/>
                        <a:t>勝ちパターン</a:t>
                      </a:r>
                      <a:r>
                        <a:rPr kumimoji="1" lang="en-US" altLang="ja-JP" dirty="0"/>
                        <a:t>】</a:t>
                      </a:r>
                    </a:p>
                    <a:p>
                      <a:pPr algn="ctr"/>
                      <a:r>
                        <a:rPr kumimoji="1" lang="ja-JP" altLang="en-US" dirty="0"/>
                        <a:t>お客様の組織・事業課題を網羅的に</a:t>
                      </a:r>
                      <a:br>
                        <a:rPr kumimoji="1" lang="en-US" altLang="ja-JP" dirty="0"/>
                      </a:br>
                      <a:r>
                        <a:rPr kumimoji="1" lang="ja-JP" altLang="en-US" dirty="0"/>
                        <a:t>把握し、ロジックに落とし込む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8734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/>
                        <a:t>【</a:t>
                      </a:r>
                      <a:r>
                        <a:rPr kumimoji="1" lang="ja-JP" altLang="en-US"/>
                        <a:t>ハイパフォーマーの特徴</a:t>
                      </a:r>
                      <a:r>
                        <a:rPr kumimoji="1" lang="en-US" altLang="ja-JP"/>
                        <a:t>】</a:t>
                      </a:r>
                    </a:p>
                    <a:p>
                      <a:pPr algn="l"/>
                      <a:r>
                        <a:rPr kumimoji="1" lang="ja-JP" altLang="en-US"/>
                        <a:t>・決まった作業をやりきることが</a:t>
                      </a:r>
                      <a:br>
                        <a:rPr kumimoji="1" lang="en-US" altLang="ja-JP"/>
                      </a:br>
                      <a:r>
                        <a:rPr kumimoji="1" lang="ja-JP" altLang="en-US"/>
                        <a:t>　苦にならない「ルーチン型」</a:t>
                      </a:r>
                      <a:br>
                        <a:rPr kumimoji="1" lang="en-US" altLang="ja-JP"/>
                      </a:br>
                      <a:r>
                        <a:rPr kumimoji="1" lang="ja-JP" altLang="en-US"/>
                        <a:t>・顧客毎に気に入られるよう工夫する</a:t>
                      </a:r>
                      <a:br>
                        <a:rPr kumimoji="1" lang="en-US" altLang="ja-JP"/>
                      </a:br>
                      <a:r>
                        <a:rPr kumimoji="1" lang="ja-JP" altLang="en-US"/>
                        <a:t> 「フレキシブル型」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/>
                        <a:t>【</a:t>
                      </a:r>
                      <a:r>
                        <a:rPr kumimoji="1" lang="ja-JP" altLang="en-US"/>
                        <a:t>ハイパフォーマーの特徴</a:t>
                      </a:r>
                      <a:r>
                        <a:rPr kumimoji="1" lang="en-US" altLang="ja-JP"/>
                        <a:t>】</a:t>
                      </a:r>
                    </a:p>
                    <a:p>
                      <a:pPr algn="l"/>
                      <a:r>
                        <a:rPr kumimoji="1" lang="ja-JP" altLang="en-US"/>
                        <a:t>・トップを抑えたり外堀を埋める</a:t>
                      </a:r>
                      <a:br>
                        <a:rPr kumimoji="1" lang="en-US" altLang="ja-JP"/>
                      </a:br>
                      <a:r>
                        <a:rPr kumimoji="1" lang="ja-JP" altLang="en-US"/>
                        <a:t>　「関係構築型」</a:t>
                      </a:r>
                      <a:br>
                        <a:rPr kumimoji="1" lang="en-US" altLang="ja-JP"/>
                      </a:br>
                      <a:r>
                        <a:rPr kumimoji="1" lang="ja-JP" altLang="en-US"/>
                        <a:t>・お客様課題を解決したりユニークな</a:t>
                      </a:r>
                      <a:br>
                        <a:rPr kumimoji="1" lang="en-US" altLang="ja-JP"/>
                      </a:br>
                      <a:r>
                        <a:rPr kumimoji="1" lang="ja-JP" altLang="en-US"/>
                        <a:t>　アイディアで勝負する「提案型」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7172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19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1075</Words>
  <Application>Microsoft Office PowerPoint</Application>
  <PresentationFormat>ワイド画面</PresentationFormat>
  <Paragraphs>146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游ゴシック Light</vt:lpstr>
      <vt:lpstr>Arial</vt:lpstr>
      <vt:lpstr>Office テーマ</vt:lpstr>
      <vt:lpstr>接戦を制する３つの質問</vt:lpstr>
      <vt:lpstr>質問における４つのフェーズとポイント</vt:lpstr>
      <vt:lpstr>価値の4象限</vt:lpstr>
      <vt:lpstr>対立ロジックの例</vt:lpstr>
      <vt:lpstr>営業の二つのモデルの特徴</vt:lpstr>
      <vt:lpstr>営業の二つのモデルの特徴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接戦を制する３つの質問</dc:title>
  <dc:creator>ryosuke.1992.0613@gmail.com</dc:creator>
  <cp:lastModifiedBy>ryosuke.1992.0613@gmail.com</cp:lastModifiedBy>
  <cp:revision>15</cp:revision>
  <dcterms:created xsi:type="dcterms:W3CDTF">2020-11-09T21:41:41Z</dcterms:created>
  <dcterms:modified xsi:type="dcterms:W3CDTF">2020-11-29T02:32:57Z</dcterms:modified>
</cp:coreProperties>
</file>