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1CC350-AA24-44D9-8C56-1E2AB125EF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6347B74-5074-43D0-A05F-229BDFE90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C036AC-B00D-49E3-AD47-45969BC9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EE17-AA49-4DD2-825C-610BC3F408CF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6CCD1D-C312-422E-95A7-BBC6E4AEF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A9CF93-51F1-47E5-AD28-DBB1C2DCD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B758-E4DF-4AB7-A64A-5A03D987B5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676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8833ED-2884-4F2A-868B-EA649DE56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7381117-3952-4139-B979-D9BB7E7390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441663-8E9A-4BFB-BF53-39CFADD3D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EE17-AA49-4DD2-825C-610BC3F408CF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FF30CA-63A8-48B0-88B6-6964F93F7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E22DD-97C9-4CB3-A82A-F37E40A4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B758-E4DF-4AB7-A64A-5A03D987B5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15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2431A07-27EE-447C-B3DC-DC159C6C8B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AA598F-298E-49D6-AFEB-5F333B8DF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224E7F-381A-4BA1-93FA-9D4F5389D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EE17-AA49-4DD2-825C-610BC3F408CF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D04375-43D5-48B1-AC40-4B9829151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D34B41-3146-4932-9424-57DA765E1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B758-E4DF-4AB7-A64A-5A03D987B5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70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608DF8-C3FF-481F-BCEC-9A1DCEC18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FA56E0-754C-4077-9593-F50D4A4DC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90B69C-FB41-40D4-8DD6-E7B83C0C1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EE17-AA49-4DD2-825C-610BC3F408CF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5E0CB1-515F-4C1E-B3FF-FF3D82379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D13388-9DF3-426C-95C9-9E6F6DED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B758-E4DF-4AB7-A64A-5A03D987B5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102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EE7D1F-127B-44EE-B786-DEF400EA6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115E82-F0BD-4BD9-BCCA-749F9C6FF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FEEF50-AD97-48C9-A7ED-982DFA42E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EE17-AA49-4DD2-825C-610BC3F408CF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8E9075-EA11-4D4B-9F4B-A5724CA35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244455-4302-4732-A24D-BC631AD63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B758-E4DF-4AB7-A64A-5A03D987B5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787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2720ED-FED4-420A-9EC4-007C7F133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F3E184-E58E-4C04-9B80-F191EDA1B3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C3E137-128B-4614-BE34-8348078CC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9EAA5C-84F5-4DBA-80A8-759D4BC38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EE17-AA49-4DD2-825C-610BC3F408CF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D8501E-BBCA-43BA-ABF3-4B62FC2D5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DD9C3D-F99C-4CAB-996E-4D11D88AF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B758-E4DF-4AB7-A64A-5A03D987B5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155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9014D4-4AF4-4243-84EA-774141985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F84B26-443D-470B-A7A3-F26EE1EAE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6EDD307-35A2-4389-BBE2-70F8F65DA4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5F55E2D-16BF-44E7-BF5B-9D064B11A2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2C4A55D-D3C0-4C3E-9607-205D9CA8A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DFECC9E-2DAC-4272-9813-D052F4918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EE17-AA49-4DD2-825C-610BC3F408CF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E808D39-3EF6-4A9E-B040-68E0A3CAE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799C41D-DBCE-4500-8323-9038C6062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B758-E4DF-4AB7-A64A-5A03D987B5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65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1B70C1-CD78-4F50-AF85-EE7B43778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3068138-4E09-4D58-8D3F-454EB88A2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EE17-AA49-4DD2-825C-610BC3F408CF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7E2C39-A390-4010-8736-FB6661EFF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CD0C8F0-C5AF-4BDC-976B-1FFA8EF61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B758-E4DF-4AB7-A64A-5A03D987B5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028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E690319-D311-48BA-8E42-0591B5E6C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EE17-AA49-4DD2-825C-610BC3F408CF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82D35A6-88A3-4351-B98B-836CCA51E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529B25C-3A8B-4C79-B3BE-9C5D10A0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B758-E4DF-4AB7-A64A-5A03D987B5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609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497408-E5C7-4591-965E-7E8ED17D1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F6DB98-3185-4E3C-B925-2C83FE834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737029F-4AE4-495D-8AE9-6D0915BEE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97E11B-929E-40CE-9669-2889ED105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EE17-AA49-4DD2-825C-610BC3F408CF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53EFD6-152F-481F-A406-181318148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B8B499-7579-4984-A169-BCA4FEBCF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B758-E4DF-4AB7-A64A-5A03D987B5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890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3970F-D94F-479E-BAD0-375CF552A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97F2A7F-7D7B-42F9-922F-1CEF95651C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2CF206-B0BA-4AE5-830B-4DBFBAFFAA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9EA39F1-77ED-4CEC-92C4-CF158CAD7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EE17-AA49-4DD2-825C-610BC3F408CF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A13A20-AED2-40BA-A81F-359178A31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6161467-DDB8-4333-8ECC-996428E74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8B758-E4DF-4AB7-A64A-5A03D987B5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1B67B74-597D-4621-BEF4-6BAA24E08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57C46A-119C-48FE-AC68-272394CE1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358E1A-A7E3-4BC9-92E4-DAA8F8EF24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9EE17-AA49-4DD2-825C-610BC3F408CF}" type="datetimeFigureOut">
              <a:rPr kumimoji="1" lang="ja-JP" altLang="en-US" smtClean="0"/>
              <a:t>2021/2/28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EBC21F-A1F0-448C-8B56-F9739E2BAF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13AFF4-8CCF-4221-935B-A17E335FD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8B758-E4DF-4AB7-A64A-5A03D987B5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D5423C-A850-470E-8661-21663C4AE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87" y="-68859"/>
            <a:ext cx="10515600" cy="54088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カスタマージャーニーマップ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384AB82-7EC7-4894-9746-96B3E6A13451}"/>
              </a:ext>
            </a:extLst>
          </p:cNvPr>
          <p:cNvSpPr/>
          <p:nvPr/>
        </p:nvSpPr>
        <p:spPr>
          <a:xfrm>
            <a:off x="469783" y="568010"/>
            <a:ext cx="1442907" cy="540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目的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61BCC47-65C6-407C-A242-F74648C00843}"/>
              </a:ext>
            </a:extLst>
          </p:cNvPr>
          <p:cNvSpPr/>
          <p:nvPr/>
        </p:nvSpPr>
        <p:spPr>
          <a:xfrm>
            <a:off x="469783" y="1177711"/>
            <a:ext cx="1442907" cy="540886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フェーズ</a:t>
            </a:r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BDB5BF7-9E2E-4502-B80A-A7DEC014431E}"/>
              </a:ext>
            </a:extLst>
          </p:cNvPr>
          <p:cNvSpPr/>
          <p:nvPr/>
        </p:nvSpPr>
        <p:spPr>
          <a:xfrm>
            <a:off x="469783" y="3604572"/>
            <a:ext cx="1442908" cy="42693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ゴール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F5FC97C-02EE-42BC-9A8C-B60F11044A06}"/>
              </a:ext>
            </a:extLst>
          </p:cNvPr>
          <p:cNvSpPr/>
          <p:nvPr/>
        </p:nvSpPr>
        <p:spPr>
          <a:xfrm>
            <a:off x="469783" y="1780218"/>
            <a:ext cx="1442908" cy="17627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タッチ</a:t>
            </a:r>
            <a:endParaRPr lang="en-US" altLang="ja-JP" dirty="0"/>
          </a:p>
          <a:p>
            <a:pPr algn="ctr"/>
            <a:r>
              <a:rPr lang="ja-JP" altLang="en-US" dirty="0"/>
              <a:t>ポイント</a:t>
            </a:r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DF80165-873B-4715-95D3-03EE0B44B2D8}"/>
              </a:ext>
            </a:extLst>
          </p:cNvPr>
          <p:cNvSpPr/>
          <p:nvPr/>
        </p:nvSpPr>
        <p:spPr>
          <a:xfrm>
            <a:off x="469783" y="4093129"/>
            <a:ext cx="1442907" cy="540886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現在感情</a:t>
            </a:r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3E8947D-3191-4B0A-89EC-95A689FEA164}"/>
              </a:ext>
            </a:extLst>
          </p:cNvPr>
          <p:cNvSpPr/>
          <p:nvPr/>
        </p:nvSpPr>
        <p:spPr>
          <a:xfrm>
            <a:off x="469783" y="4757258"/>
            <a:ext cx="1442907" cy="540886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ゴール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感情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9BA8AFA-85C1-4497-ACF3-A455768C4B11}"/>
              </a:ext>
            </a:extLst>
          </p:cNvPr>
          <p:cNvSpPr/>
          <p:nvPr/>
        </p:nvSpPr>
        <p:spPr>
          <a:xfrm>
            <a:off x="469783" y="5421387"/>
            <a:ext cx="1442907" cy="540886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伝える</a:t>
            </a:r>
            <a:r>
              <a:rPr lang="ja-JP" altLang="en-US" dirty="0"/>
              <a:t>べき</a:t>
            </a:r>
            <a:br>
              <a:rPr lang="en-US" altLang="ja-JP" dirty="0"/>
            </a:br>
            <a:r>
              <a:rPr lang="ja-JP" altLang="en-US" dirty="0"/>
              <a:t>コンテンツ</a:t>
            </a:r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F66F420-7657-4C46-AC8A-2F150369C37A}"/>
              </a:ext>
            </a:extLst>
          </p:cNvPr>
          <p:cNvSpPr/>
          <p:nvPr/>
        </p:nvSpPr>
        <p:spPr>
          <a:xfrm>
            <a:off x="469783" y="6076226"/>
            <a:ext cx="1442907" cy="54088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目標値</a:t>
            </a:r>
            <a:br>
              <a:rPr lang="en-US" altLang="ja-JP" dirty="0"/>
            </a:br>
            <a:r>
              <a:rPr lang="ja-JP" altLang="en-US" dirty="0"/>
              <a:t>（</a:t>
            </a:r>
            <a:r>
              <a:rPr lang="en-US" altLang="ja-JP" dirty="0"/>
              <a:t>SMART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69D9174-00D1-4D75-A80E-86C9AB82E402}"/>
              </a:ext>
            </a:extLst>
          </p:cNvPr>
          <p:cNvSpPr/>
          <p:nvPr/>
        </p:nvSpPr>
        <p:spPr>
          <a:xfrm>
            <a:off x="1912690" y="568010"/>
            <a:ext cx="9093665" cy="540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5W1H</a:t>
            </a:r>
            <a:r>
              <a:rPr kumimoji="1" lang="ja-JP" altLang="en-US" dirty="0"/>
              <a:t>で（例）既存顧客へ〇月〇日のオンラインイベントへ参加してもらう</a:t>
            </a:r>
          </a:p>
        </p:txBody>
      </p:sp>
      <p:sp>
        <p:nvSpPr>
          <p:cNvPr id="13" name="矢印: 五方向 12">
            <a:extLst>
              <a:ext uri="{FF2B5EF4-FFF2-40B4-BE49-F238E27FC236}">
                <a16:creationId xmlns:a16="http://schemas.microsoft.com/office/drawing/2014/main" id="{E4D1347B-16EB-455A-AAA4-2C9218E2333B}"/>
              </a:ext>
            </a:extLst>
          </p:cNvPr>
          <p:cNvSpPr/>
          <p:nvPr/>
        </p:nvSpPr>
        <p:spPr>
          <a:xfrm>
            <a:off x="1912690" y="1177711"/>
            <a:ext cx="2273416" cy="540884"/>
          </a:xfrm>
          <a:prstGeom prst="homePlat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認知</a:t>
            </a:r>
          </a:p>
        </p:txBody>
      </p:sp>
      <p:sp>
        <p:nvSpPr>
          <p:cNvPr id="16" name="矢印: 五方向 15">
            <a:extLst>
              <a:ext uri="{FF2B5EF4-FFF2-40B4-BE49-F238E27FC236}">
                <a16:creationId xmlns:a16="http://schemas.microsoft.com/office/drawing/2014/main" id="{694D5FF7-8B30-4A4A-889A-D93682DB3B6E}"/>
              </a:ext>
            </a:extLst>
          </p:cNvPr>
          <p:cNvSpPr/>
          <p:nvPr/>
        </p:nvSpPr>
        <p:spPr>
          <a:xfrm>
            <a:off x="8732938" y="1177711"/>
            <a:ext cx="2273417" cy="540884"/>
          </a:xfrm>
          <a:prstGeom prst="homePlat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意思決定</a:t>
            </a:r>
            <a:endParaRPr kumimoji="1" lang="ja-JP" altLang="en-US" dirty="0"/>
          </a:p>
        </p:txBody>
      </p:sp>
      <p:sp>
        <p:nvSpPr>
          <p:cNvPr id="17" name="矢印: 五方向 16">
            <a:extLst>
              <a:ext uri="{FF2B5EF4-FFF2-40B4-BE49-F238E27FC236}">
                <a16:creationId xmlns:a16="http://schemas.microsoft.com/office/drawing/2014/main" id="{26BFD752-4B5E-4392-9F76-1C1B83E1BD07}"/>
              </a:ext>
            </a:extLst>
          </p:cNvPr>
          <p:cNvSpPr/>
          <p:nvPr/>
        </p:nvSpPr>
        <p:spPr>
          <a:xfrm>
            <a:off x="6459522" y="1177711"/>
            <a:ext cx="2273416" cy="540884"/>
          </a:xfrm>
          <a:prstGeom prst="homePlat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比較</a:t>
            </a:r>
            <a:r>
              <a:rPr lang="en-US" altLang="ja-JP" dirty="0"/>
              <a:t>/</a:t>
            </a:r>
            <a:r>
              <a:rPr lang="ja-JP" altLang="en-US" dirty="0"/>
              <a:t>検討</a:t>
            </a:r>
            <a:endParaRPr kumimoji="1" lang="ja-JP" altLang="en-US" dirty="0"/>
          </a:p>
        </p:txBody>
      </p:sp>
      <p:sp>
        <p:nvSpPr>
          <p:cNvPr id="18" name="矢印: 五方向 17">
            <a:extLst>
              <a:ext uri="{FF2B5EF4-FFF2-40B4-BE49-F238E27FC236}">
                <a16:creationId xmlns:a16="http://schemas.microsoft.com/office/drawing/2014/main" id="{90C779E0-0CE4-4054-970A-2840F7D29788}"/>
              </a:ext>
            </a:extLst>
          </p:cNvPr>
          <p:cNvSpPr/>
          <p:nvPr/>
        </p:nvSpPr>
        <p:spPr>
          <a:xfrm>
            <a:off x="4186106" y="1170517"/>
            <a:ext cx="2273416" cy="540884"/>
          </a:xfrm>
          <a:prstGeom prst="homePlat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興味</a:t>
            </a:r>
            <a:r>
              <a:rPr lang="en-US" altLang="ja-JP" dirty="0"/>
              <a:t>/</a:t>
            </a:r>
            <a:r>
              <a:rPr lang="ja-JP" altLang="en-US" dirty="0"/>
              <a:t>感心</a:t>
            </a:r>
            <a:endParaRPr kumimoji="1" lang="ja-JP" altLang="en-US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CD63689-D68B-4170-B654-908D090C81AA}"/>
              </a:ext>
            </a:extLst>
          </p:cNvPr>
          <p:cNvSpPr/>
          <p:nvPr/>
        </p:nvSpPr>
        <p:spPr>
          <a:xfrm>
            <a:off x="1912686" y="1780216"/>
            <a:ext cx="2273416" cy="21013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SNS</a:t>
            </a:r>
            <a:endParaRPr kumimoji="1" lang="ja-JP" altLang="en-US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C0CE573-26FA-4237-A440-64B90C504D40}"/>
              </a:ext>
            </a:extLst>
          </p:cNvPr>
          <p:cNvSpPr/>
          <p:nvPr/>
        </p:nvSpPr>
        <p:spPr>
          <a:xfrm>
            <a:off x="4186102" y="1780216"/>
            <a:ext cx="1157681" cy="2163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ブログ</a:t>
            </a:r>
            <a:endParaRPr kumimoji="1"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D135BF5-C5AB-41D8-B5BE-27EE2C24F4D7}"/>
              </a:ext>
            </a:extLst>
          </p:cNvPr>
          <p:cNvSpPr/>
          <p:nvPr/>
        </p:nvSpPr>
        <p:spPr>
          <a:xfrm>
            <a:off x="5343784" y="1780216"/>
            <a:ext cx="1115734" cy="21013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err="1"/>
              <a:t>Youtube</a:t>
            </a:r>
            <a:endParaRPr kumimoji="1"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79C9303-C132-49A1-9CD6-EF7D71C2AFBF}"/>
              </a:ext>
            </a:extLst>
          </p:cNvPr>
          <p:cNvSpPr/>
          <p:nvPr/>
        </p:nvSpPr>
        <p:spPr>
          <a:xfrm>
            <a:off x="6459515" y="1780216"/>
            <a:ext cx="2273416" cy="21013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ブログ</a:t>
            </a:r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EC478F0-155B-40C8-A6EA-F68DA0D24BB9}"/>
              </a:ext>
            </a:extLst>
          </p:cNvPr>
          <p:cNvSpPr/>
          <p:nvPr/>
        </p:nvSpPr>
        <p:spPr>
          <a:xfrm>
            <a:off x="8732935" y="1780216"/>
            <a:ext cx="2273416" cy="21013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申込フォーム</a:t>
            </a:r>
            <a:endParaRPr kumimoji="1" lang="ja-JP" altLang="en-US" dirty="0"/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A1243830-99EA-4EDF-8CEF-48E7BDF15C6C}"/>
              </a:ext>
            </a:extLst>
          </p:cNvPr>
          <p:cNvSpPr/>
          <p:nvPr/>
        </p:nvSpPr>
        <p:spPr>
          <a:xfrm>
            <a:off x="1988190" y="3605963"/>
            <a:ext cx="2197915" cy="42554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/>
              <a:t>ブログ</a:t>
            </a:r>
            <a:r>
              <a:rPr lang="en-US" altLang="ja-JP" sz="1600" dirty="0"/>
              <a:t>URL</a:t>
            </a:r>
            <a:r>
              <a:rPr lang="ja-JP" altLang="en-US" sz="1600" dirty="0"/>
              <a:t>へ誘導</a:t>
            </a:r>
            <a:endParaRPr kumimoji="1" lang="ja-JP" altLang="en-US" sz="1600" dirty="0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DCE055A1-85EC-4A5A-ACD9-5363280ACB09}"/>
              </a:ext>
            </a:extLst>
          </p:cNvPr>
          <p:cNvSpPr/>
          <p:nvPr/>
        </p:nvSpPr>
        <p:spPr>
          <a:xfrm>
            <a:off x="4261604" y="3605963"/>
            <a:ext cx="2197915" cy="42554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/>
              <a:t>タイトルキャッチ</a:t>
            </a:r>
            <a:endParaRPr lang="en-US" altLang="ja-JP" sz="1600" dirty="0"/>
          </a:p>
          <a:p>
            <a:pPr algn="ctr"/>
            <a:r>
              <a:rPr kumimoji="1" lang="ja-JP" altLang="en-US" sz="1600" dirty="0"/>
              <a:t>ブログスクロール</a:t>
            </a: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C49683B0-396B-4F11-B535-EC9341E13594}"/>
              </a:ext>
            </a:extLst>
          </p:cNvPr>
          <p:cNvSpPr/>
          <p:nvPr/>
        </p:nvSpPr>
        <p:spPr>
          <a:xfrm>
            <a:off x="6535022" y="3604571"/>
            <a:ext cx="2197915" cy="42693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/>
              <a:t>詳細把握</a:t>
            </a:r>
            <a:endParaRPr lang="en-US" altLang="ja-JP" sz="1600" dirty="0"/>
          </a:p>
          <a:p>
            <a:pPr algn="ctr"/>
            <a:r>
              <a:rPr lang="ja-JP" altLang="en-US" sz="1600" dirty="0"/>
              <a:t>申込フォーム遷移</a:t>
            </a:r>
            <a:endParaRPr lang="en-US" altLang="ja-JP" sz="1600" dirty="0"/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98CB1C77-830C-495C-8335-B1BF95D751A8}"/>
              </a:ext>
            </a:extLst>
          </p:cNvPr>
          <p:cNvSpPr/>
          <p:nvPr/>
        </p:nvSpPr>
        <p:spPr>
          <a:xfrm>
            <a:off x="8808440" y="3604569"/>
            <a:ext cx="2197915" cy="42693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/>
              <a:t>申込完了</a:t>
            </a:r>
            <a:endParaRPr lang="en-US" altLang="ja-JP" sz="1600" dirty="0"/>
          </a:p>
          <a:p>
            <a:pPr algn="ctr"/>
            <a:r>
              <a:rPr lang="ja-JP" altLang="en-US" sz="1600" dirty="0"/>
              <a:t>他の人にシェア</a:t>
            </a:r>
            <a:endParaRPr lang="en-US" altLang="ja-JP" sz="1600" dirty="0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6456C551-1781-404A-99A4-0E9E90F9FA6D}"/>
              </a:ext>
            </a:extLst>
          </p:cNvPr>
          <p:cNvSpPr/>
          <p:nvPr/>
        </p:nvSpPr>
        <p:spPr>
          <a:xfrm>
            <a:off x="1988190" y="4093129"/>
            <a:ext cx="2197915" cy="54088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なんか暇だなあ</a:t>
            </a:r>
            <a:endParaRPr kumimoji="1" lang="ja-JP" altLang="en-US" dirty="0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21A980DE-E583-4FCD-AA82-E10B3199A6C9}"/>
              </a:ext>
            </a:extLst>
          </p:cNvPr>
          <p:cNvSpPr/>
          <p:nvPr/>
        </p:nvSpPr>
        <p:spPr>
          <a:xfrm>
            <a:off x="1988190" y="4757958"/>
            <a:ext cx="2197915" cy="54088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ん？なんか</a:t>
            </a:r>
            <a:endParaRPr lang="en-US" altLang="ja-JP" dirty="0"/>
          </a:p>
          <a:p>
            <a:pPr algn="ctr"/>
            <a:r>
              <a:rPr lang="ja-JP" altLang="en-US" dirty="0"/>
              <a:t>おもしろそうだな</a:t>
            </a:r>
            <a:endParaRPr kumimoji="1" lang="ja-JP" altLang="en-US" dirty="0"/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6647B472-AC4E-49F2-8217-377144E6501E}"/>
              </a:ext>
            </a:extLst>
          </p:cNvPr>
          <p:cNvSpPr/>
          <p:nvPr/>
        </p:nvSpPr>
        <p:spPr>
          <a:xfrm>
            <a:off x="1988190" y="5421387"/>
            <a:ext cx="2197915" cy="54088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イベントイメージ</a:t>
            </a:r>
            <a:endParaRPr kumimoji="1" lang="en-US" altLang="ja-JP" dirty="0"/>
          </a:p>
          <a:p>
            <a:pPr algn="ctr"/>
            <a:r>
              <a:rPr lang="ja-JP" altLang="en-US" dirty="0"/>
              <a:t>参加後になれる姿</a:t>
            </a:r>
            <a:endParaRPr kumimoji="1" lang="ja-JP" altLang="en-US" dirty="0"/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7D2855C4-5A9B-4151-A65A-09B9748F8FC1}"/>
              </a:ext>
            </a:extLst>
          </p:cNvPr>
          <p:cNvSpPr/>
          <p:nvPr/>
        </p:nvSpPr>
        <p:spPr>
          <a:xfrm>
            <a:off x="4261604" y="4093129"/>
            <a:ext cx="2197915" cy="54088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有意義なのかな</a:t>
            </a:r>
            <a:endParaRPr kumimoji="1" lang="ja-JP" altLang="en-US" dirty="0"/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ECD8D74B-85A3-4456-A540-48FF0431153D}"/>
              </a:ext>
            </a:extLst>
          </p:cNvPr>
          <p:cNvSpPr/>
          <p:nvPr/>
        </p:nvSpPr>
        <p:spPr>
          <a:xfrm>
            <a:off x="4261604" y="4757958"/>
            <a:ext cx="2197915" cy="54088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なるほど、</a:t>
            </a:r>
            <a:endParaRPr lang="en-US" altLang="ja-JP" dirty="0"/>
          </a:p>
          <a:p>
            <a:pPr algn="ctr"/>
            <a:r>
              <a:rPr lang="ja-JP" altLang="en-US" dirty="0"/>
              <a:t>良さそうだ</a:t>
            </a:r>
            <a:endParaRPr kumimoji="1" lang="ja-JP" altLang="en-US" dirty="0"/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2D5EDAC6-6323-4DF7-9FA3-A231396B5912}"/>
              </a:ext>
            </a:extLst>
          </p:cNvPr>
          <p:cNvSpPr/>
          <p:nvPr/>
        </p:nvSpPr>
        <p:spPr>
          <a:xfrm>
            <a:off x="4261604" y="5421387"/>
            <a:ext cx="2197915" cy="54088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具体的な様子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不安のあおり</a:t>
            </a: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50BEF3B6-BE50-4B3C-9F63-21A9AA7B53F8}"/>
              </a:ext>
            </a:extLst>
          </p:cNvPr>
          <p:cNvSpPr/>
          <p:nvPr/>
        </p:nvSpPr>
        <p:spPr>
          <a:xfrm>
            <a:off x="6535022" y="4093131"/>
            <a:ext cx="2197915" cy="54088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もっと知りたい</a:t>
            </a:r>
            <a:endParaRPr kumimoji="1" lang="ja-JP" altLang="en-US" dirty="0"/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AA37C4FC-F323-4108-8564-3BE4ADC5B04C}"/>
              </a:ext>
            </a:extLst>
          </p:cNvPr>
          <p:cNvSpPr/>
          <p:nvPr/>
        </p:nvSpPr>
        <p:spPr>
          <a:xfrm>
            <a:off x="6535022" y="4757960"/>
            <a:ext cx="2197915" cy="54088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あ、行きたいな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今申し込まないと</a:t>
            </a: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D540216C-FBF0-43D2-A56B-497ABE62BB75}"/>
              </a:ext>
            </a:extLst>
          </p:cNvPr>
          <p:cNvSpPr/>
          <p:nvPr/>
        </p:nvSpPr>
        <p:spPr>
          <a:xfrm>
            <a:off x="6535022" y="5421389"/>
            <a:ext cx="2197915" cy="54088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過去の実績</a:t>
            </a:r>
            <a:endParaRPr lang="en-US" altLang="ja-JP" dirty="0"/>
          </a:p>
          <a:p>
            <a:pPr algn="ctr"/>
            <a:r>
              <a:rPr kumimoji="1" lang="ja-JP" altLang="en-US" dirty="0"/>
              <a:t>投資対効果</a:t>
            </a: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6DF46664-2561-4648-B71A-7019430729E9}"/>
              </a:ext>
            </a:extLst>
          </p:cNvPr>
          <p:cNvSpPr/>
          <p:nvPr/>
        </p:nvSpPr>
        <p:spPr>
          <a:xfrm>
            <a:off x="8808440" y="4093129"/>
            <a:ext cx="2197915" cy="54088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入力面倒だな</a:t>
            </a:r>
            <a:endParaRPr kumimoji="1" lang="ja-JP" altLang="en-US" dirty="0"/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35D21219-E0CC-40FC-A1CD-219A478B6681}"/>
              </a:ext>
            </a:extLst>
          </p:cNvPr>
          <p:cNvSpPr/>
          <p:nvPr/>
        </p:nvSpPr>
        <p:spPr>
          <a:xfrm>
            <a:off x="8808440" y="4757958"/>
            <a:ext cx="2197915" cy="54088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簡単だった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追加情報知りたい</a:t>
            </a: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69E558E1-149B-4DD9-BC80-A4FF7C00628F}"/>
              </a:ext>
            </a:extLst>
          </p:cNvPr>
          <p:cNvSpPr/>
          <p:nvPr/>
        </p:nvSpPr>
        <p:spPr>
          <a:xfrm>
            <a:off x="8808440" y="5421387"/>
            <a:ext cx="2197915" cy="54088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入力アンカー</a:t>
            </a:r>
            <a:endParaRPr kumimoji="1" lang="en-US" altLang="ja-JP" dirty="0"/>
          </a:p>
          <a:p>
            <a:pPr algn="ctr"/>
            <a:r>
              <a:rPr lang="ja-JP" altLang="en-US" dirty="0"/>
              <a:t>紹介特典</a:t>
            </a:r>
            <a:endParaRPr kumimoji="1" lang="ja-JP" altLang="en-US" dirty="0"/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39D5CA65-0889-45EF-B995-0C58A0E3C082}"/>
              </a:ext>
            </a:extLst>
          </p:cNvPr>
          <p:cNvSpPr/>
          <p:nvPr/>
        </p:nvSpPr>
        <p:spPr>
          <a:xfrm>
            <a:off x="1988190" y="6076226"/>
            <a:ext cx="2197915" cy="540886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CTR</a:t>
            </a:r>
          </a:p>
          <a:p>
            <a:pPr algn="ctr"/>
            <a:r>
              <a:rPr kumimoji="1" lang="ja-JP" altLang="en-US" dirty="0"/>
              <a:t>（クリック率）</a:t>
            </a: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4F9DAB70-0F5B-4C85-AA5B-C3B490B1CFA4}"/>
              </a:ext>
            </a:extLst>
          </p:cNvPr>
          <p:cNvSpPr/>
          <p:nvPr/>
        </p:nvSpPr>
        <p:spPr>
          <a:xfrm>
            <a:off x="4261604" y="6076226"/>
            <a:ext cx="2197915" cy="540886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離脱率</a:t>
            </a:r>
            <a:r>
              <a:rPr kumimoji="1" lang="en-US" altLang="ja-JP" dirty="0"/>
              <a:t>/</a:t>
            </a:r>
            <a:r>
              <a:rPr kumimoji="1" lang="ja-JP" altLang="en-US" dirty="0"/>
              <a:t>滞在率</a:t>
            </a:r>
            <a:br>
              <a:rPr kumimoji="1" lang="en-US" altLang="ja-JP" dirty="0"/>
            </a:br>
            <a:r>
              <a:rPr kumimoji="1" lang="ja-JP" altLang="en-US" dirty="0"/>
              <a:t>スクロール率</a:t>
            </a: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2ADB3BD7-7F8C-4C2F-9FCE-D696361FF454}"/>
              </a:ext>
            </a:extLst>
          </p:cNvPr>
          <p:cNvSpPr/>
          <p:nvPr/>
        </p:nvSpPr>
        <p:spPr>
          <a:xfrm>
            <a:off x="6535022" y="6062745"/>
            <a:ext cx="2197915" cy="540886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フォームの</a:t>
            </a:r>
            <a:r>
              <a:rPr kumimoji="1" lang="en-US" altLang="ja-JP" dirty="0"/>
              <a:t>CTR</a:t>
            </a:r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3E3B55B5-999A-4C84-9AE3-3165D1C70D73}"/>
              </a:ext>
            </a:extLst>
          </p:cNvPr>
          <p:cNvSpPr/>
          <p:nvPr/>
        </p:nvSpPr>
        <p:spPr>
          <a:xfrm>
            <a:off x="8808436" y="6062745"/>
            <a:ext cx="2197915" cy="540886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申込完了数</a:t>
            </a:r>
            <a:endParaRPr kumimoji="1" lang="en-US" altLang="ja-JP" dirty="0"/>
          </a:p>
          <a:p>
            <a:pPr algn="ctr"/>
            <a:r>
              <a:rPr lang="ja-JP" altLang="en-US" dirty="0"/>
              <a:t>紹介数</a:t>
            </a:r>
            <a:endParaRPr kumimoji="1" lang="ja-JP" altLang="en-US" dirty="0"/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6A2B33E0-9790-4E8E-A161-1C7DF66553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667" y="2576460"/>
            <a:ext cx="390486" cy="390486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1F8D554F-DF5C-413C-8BB1-498F72B86D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190" y="2050858"/>
            <a:ext cx="463440" cy="463440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AC66C5D9-07B1-456B-97D6-8D2671BFCD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190" y="3028571"/>
            <a:ext cx="463440" cy="463440"/>
          </a:xfrm>
          <a:prstGeom prst="rect">
            <a:avLst/>
          </a:prstGeom>
        </p:spPr>
      </p:pic>
      <p:pic>
        <p:nvPicPr>
          <p:cNvPr id="51" name="グラフィックス 50" descr="ノート PC">
            <a:extLst>
              <a:ext uri="{FF2B5EF4-FFF2-40B4-BE49-F238E27FC236}">
                <a16:creationId xmlns:a16="http://schemas.microsoft.com/office/drawing/2014/main" id="{DF758A8F-D3B5-47D8-AD5C-0CD45FA12A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07639" y="2045070"/>
            <a:ext cx="714605" cy="714605"/>
          </a:xfrm>
          <a:prstGeom prst="rect">
            <a:avLst/>
          </a:prstGeom>
        </p:spPr>
      </p:pic>
      <p:pic>
        <p:nvPicPr>
          <p:cNvPr id="53" name="グラフィックス 52" descr="スマート フォン">
            <a:extLst>
              <a:ext uri="{FF2B5EF4-FFF2-40B4-BE49-F238E27FC236}">
                <a16:creationId xmlns:a16="http://schemas.microsoft.com/office/drawing/2014/main" id="{4227F35E-F2BB-417C-9BB5-F0CA5B9A8A3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383577" y="2074716"/>
            <a:ext cx="713586" cy="713586"/>
          </a:xfrm>
          <a:prstGeom prst="rect">
            <a:avLst/>
          </a:prstGeom>
        </p:spPr>
      </p:pic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2F24C5D2-858D-4344-9AAF-4FA5B556B5F9}"/>
              </a:ext>
            </a:extLst>
          </p:cNvPr>
          <p:cNvCxnSpPr>
            <a:cxnSpLocks/>
            <a:endCxn id="51" idx="1"/>
          </p:cNvCxnSpPr>
          <p:nvPr/>
        </p:nvCxnSpPr>
        <p:spPr>
          <a:xfrm>
            <a:off x="2919369" y="2402373"/>
            <a:ext cx="14882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E6C44306-CA04-4CDF-A5D1-9413BBDF5F7A}"/>
              </a:ext>
            </a:extLst>
          </p:cNvPr>
          <p:cNvCxnSpPr>
            <a:stCxn id="47" idx="3"/>
          </p:cNvCxnSpPr>
          <p:nvPr/>
        </p:nvCxnSpPr>
        <p:spPr>
          <a:xfrm>
            <a:off x="2451630" y="2282578"/>
            <a:ext cx="46773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1421FD53-C1C9-4624-A3B6-CCF031FD6246}"/>
              </a:ext>
            </a:extLst>
          </p:cNvPr>
          <p:cNvCxnSpPr/>
          <p:nvPr/>
        </p:nvCxnSpPr>
        <p:spPr>
          <a:xfrm>
            <a:off x="2432953" y="2771703"/>
            <a:ext cx="46773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CA5307B3-3E6E-4D37-B880-A6969BD448FA}"/>
              </a:ext>
            </a:extLst>
          </p:cNvPr>
          <p:cNvCxnSpPr/>
          <p:nvPr/>
        </p:nvCxnSpPr>
        <p:spPr>
          <a:xfrm>
            <a:off x="2451630" y="3244119"/>
            <a:ext cx="46773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42BFDE4C-B5AB-4858-8AE4-AD72B754C5AE}"/>
              </a:ext>
            </a:extLst>
          </p:cNvPr>
          <p:cNvCxnSpPr>
            <a:cxnSpLocks/>
          </p:cNvCxnSpPr>
          <p:nvPr/>
        </p:nvCxnSpPr>
        <p:spPr>
          <a:xfrm flipV="1">
            <a:off x="2900692" y="2282579"/>
            <a:ext cx="0" cy="9615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コネクタ: カギ線 65">
            <a:extLst>
              <a:ext uri="{FF2B5EF4-FFF2-40B4-BE49-F238E27FC236}">
                <a16:creationId xmlns:a16="http://schemas.microsoft.com/office/drawing/2014/main" id="{7373C95B-D3C9-4ABD-8F75-CDBF3316A717}"/>
              </a:ext>
            </a:extLst>
          </p:cNvPr>
          <p:cNvCxnSpPr>
            <a:cxnSpLocks/>
            <a:stCxn id="51" idx="2"/>
          </p:cNvCxnSpPr>
          <p:nvPr/>
        </p:nvCxnSpPr>
        <p:spPr>
          <a:xfrm rot="16200000" flipH="1">
            <a:off x="5083502" y="2441115"/>
            <a:ext cx="268896" cy="906016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図 68">
            <a:extLst>
              <a:ext uri="{FF2B5EF4-FFF2-40B4-BE49-F238E27FC236}">
                <a16:creationId xmlns:a16="http://schemas.microsoft.com/office/drawing/2014/main" id="{FE4CAC69-5E1D-4B40-936E-A5FE350B4C7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958" y="2710322"/>
            <a:ext cx="616696" cy="616696"/>
          </a:xfrm>
          <a:prstGeom prst="rect">
            <a:avLst/>
          </a:prstGeom>
        </p:spPr>
      </p:pic>
      <p:cxnSp>
        <p:nvCxnSpPr>
          <p:cNvPr id="70" name="直線矢印コネクタ 69">
            <a:extLst>
              <a:ext uri="{FF2B5EF4-FFF2-40B4-BE49-F238E27FC236}">
                <a16:creationId xmlns:a16="http://schemas.microsoft.com/office/drawing/2014/main" id="{12F99B3E-314F-4C44-8008-BF97933DECBE}"/>
              </a:ext>
            </a:extLst>
          </p:cNvPr>
          <p:cNvCxnSpPr>
            <a:cxnSpLocks/>
          </p:cNvCxnSpPr>
          <p:nvPr/>
        </p:nvCxnSpPr>
        <p:spPr>
          <a:xfrm>
            <a:off x="5097706" y="2402372"/>
            <a:ext cx="14882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グラフィックス 70" descr="ノート PC">
            <a:extLst>
              <a:ext uri="{FF2B5EF4-FFF2-40B4-BE49-F238E27FC236}">
                <a16:creationId xmlns:a16="http://schemas.microsoft.com/office/drawing/2014/main" id="{6780EC39-4DDA-457E-A59E-1E2ECCCA19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30065" y="2062507"/>
            <a:ext cx="714605" cy="714605"/>
          </a:xfrm>
          <a:prstGeom prst="rect">
            <a:avLst/>
          </a:prstGeom>
        </p:spPr>
      </p:pic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C98D857E-C734-4F34-9165-708034CB1A03}"/>
              </a:ext>
            </a:extLst>
          </p:cNvPr>
          <p:cNvCxnSpPr>
            <a:cxnSpLocks/>
          </p:cNvCxnSpPr>
          <p:nvPr/>
        </p:nvCxnSpPr>
        <p:spPr>
          <a:xfrm>
            <a:off x="7895307" y="2398502"/>
            <a:ext cx="14882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3562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139</Words>
  <Application>Microsoft Office PowerPoint</Application>
  <PresentationFormat>ワイド画面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カスタマージャーニーマップ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カスタマージャーニーマップ</dc:title>
  <dc:creator>ryosuke.1992.0613@gmail.com</dc:creator>
  <cp:lastModifiedBy>ryosuke.1992.0613@gmail.com</cp:lastModifiedBy>
  <cp:revision>6</cp:revision>
  <dcterms:created xsi:type="dcterms:W3CDTF">2021-02-28T12:01:15Z</dcterms:created>
  <dcterms:modified xsi:type="dcterms:W3CDTF">2021-02-28T12:50:07Z</dcterms:modified>
</cp:coreProperties>
</file>