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00E29-F6FA-48F0-8A13-9DAC02BEC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DC0DE1-39DE-462C-8659-FCB9C1D26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048791-72DA-4B2E-A318-C998A78F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AFF650-A966-4545-A6BA-D9E42588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ED2DA0-FA89-455F-B048-E6932111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7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729FD-0566-40DF-BF5E-308860EF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5E88CF-BB47-4B9C-834E-56716E002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828827-D001-4CF9-9A8F-C752C633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FF5DF4-AF27-465E-8008-8C6EEE9C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E5BE6-2894-4684-A942-855AF6E1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5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8DF706-2E3B-4F50-A5F3-47D66AEB5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8F5C03-F8B2-448E-A030-88289103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40833-8192-4012-827B-D312A5EB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4E731D-0DBD-4805-A4A6-AA53DA88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53342B-737F-49D5-A367-F5824270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4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71BB6-AFAE-4319-8A36-97861B91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2F6C4B-CE73-463D-A442-02285911D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1A1BB-E044-4A23-9E98-6A531484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84320-6C3B-4302-9CCE-CC8D38E0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4743C7-B487-4F92-9F4F-5FDF0658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36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5E69C-ECB7-4F00-ACB2-0E8653F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8641A7-B9A7-4603-A539-350A27735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4063CC-BEB6-46C0-9DB6-14AB1D34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183A4E-E21E-48A7-9902-60C2D9E8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A27DE3-BDB2-4111-A0B2-D31972C6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1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99FE6-0696-4BD8-8001-E0FFB325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28C11F-C749-4247-A4F0-4BF2FF42E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E2AA15-4670-48F2-AABF-98ECF0CA4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875445-2BA2-47DB-953D-C0A6B4DC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EC5E2C-2E1B-4DA6-8EF2-E601172F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DCD3D1-756C-42DE-8F35-2AB00FB1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30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E1788-46EA-4DCA-BB21-3AD1885D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2864A0-C4E7-4F9B-BFF0-E5F6F91E7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A60CE5-F80C-40EC-9EEF-FC0E1E4F0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AB4851-6354-4378-B510-48886E397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9366A6-7AC2-492D-A981-859687C7E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2462DEE-CA67-40EA-BBA4-017D7458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99AEE-128E-4074-82BE-D6A030EE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2DF944-36C1-463E-9056-4AC8F1DA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3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C57C9-AC98-4D03-9C0A-727C0A5A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5A317B-A930-42F2-9C3B-8F0ADC0E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E4853F-5204-4BF3-B1CC-5F416F95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1A04DD-E98E-4C67-9D04-442D1CB9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2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24FA68-BB18-44DD-BFFE-D191B84D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48A0AC-0759-417A-9FA4-26DEE334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0586DD-831E-4BB8-B11E-FA53F655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90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82118-EC9A-44FE-A82F-3B2A4771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27DAB7-D2F0-4509-80D8-DBF83C27E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34ADD2-D1B7-4E41-B042-46DB7C37D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A3C49C-D189-4F90-AADF-B5A77D62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27C628-CC00-416C-8931-43B0DCD4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07B594-4D30-4746-AD8D-73AC2DA3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D72EA-F925-4CBE-8BD0-B148A9EC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EC1A46-40F9-45DE-83B9-49354D2E5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F1DDFB-9D4E-49CD-B772-78C967563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2A97B6-DA9F-463B-BB99-B35ADD0E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AB7A9A-5AC3-4218-AF59-B4876A0B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272F9F-4AE9-4072-BC9E-20456B852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9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4373BC-06DF-4AA4-B966-F478CA3A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6B2B8-103A-4FF9-91CD-2F1957BF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22139-F2B9-4A37-8E0B-ED418207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0B5F4-4C75-45C7-ABBB-57148D26FC0C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1BDBF-51B0-44A6-A921-60D1E8F1C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D49232-8382-49D7-AF5F-6FB05BC8A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64BB-EDA6-4BFD-A6D2-A5B5EEF60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68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8917C-5A2B-48ED-A949-7E32B344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３</a:t>
            </a:r>
            <a:r>
              <a:rPr kumimoji="1" lang="en-US" altLang="ja-JP" dirty="0"/>
              <a:t>C</a:t>
            </a:r>
            <a:r>
              <a:rPr kumimoji="1" lang="ja-JP" altLang="en-US" dirty="0"/>
              <a:t>・</a:t>
            </a:r>
            <a:r>
              <a:rPr kumimoji="1" lang="en-US" altLang="ja-JP" dirty="0"/>
              <a:t>SWOT</a:t>
            </a:r>
            <a:r>
              <a:rPr kumimoji="1" lang="ja-JP" altLang="en-US" dirty="0"/>
              <a:t>分析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91DFF66-448B-4489-AA24-EFE92F552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201889"/>
              </p:ext>
            </p:extLst>
          </p:nvPr>
        </p:nvGraphicFramePr>
        <p:xfrm>
          <a:off x="838200" y="1228725"/>
          <a:ext cx="10515600" cy="5305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355839419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1768988749"/>
                    </a:ext>
                  </a:extLst>
                </a:gridCol>
                <a:gridCol w="7810500">
                  <a:extLst>
                    <a:ext uri="{9D8B030D-6E8A-4147-A177-3AD203B41FA5}">
                      <a16:colId xmlns:a16="http://schemas.microsoft.com/office/drawing/2014/main" val="4012317224"/>
                    </a:ext>
                  </a:extLst>
                </a:gridCol>
              </a:tblGrid>
              <a:tr h="92542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958499"/>
                  </a:ext>
                </a:extLst>
              </a:tr>
              <a:tr h="730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顧客分析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dirty="0"/>
                        <a:t>Customer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9053"/>
                  </a:ext>
                </a:extLst>
              </a:tr>
              <a:tr h="730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自社分析</a:t>
                      </a: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Company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S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3988"/>
                  </a:ext>
                </a:extLst>
              </a:tr>
              <a:tr h="73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/>
                        <a:t>W</a:t>
                      </a: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55295"/>
                  </a:ext>
                </a:extLst>
              </a:tr>
              <a:tr h="73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O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760722"/>
                  </a:ext>
                </a:extLst>
              </a:tr>
              <a:tr h="73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T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80984"/>
                  </a:ext>
                </a:extLst>
              </a:tr>
              <a:tr h="73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競合分析</a:t>
                      </a: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Company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4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3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8917C-5A2B-48ED-A949-7E32B344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49" y="139290"/>
            <a:ext cx="10515600" cy="1001715"/>
          </a:xfrm>
        </p:spPr>
        <p:txBody>
          <a:bodyPr/>
          <a:lstStyle/>
          <a:p>
            <a:r>
              <a:rPr kumimoji="1" lang="ja-JP" altLang="en-US" dirty="0"/>
              <a:t>４</a:t>
            </a:r>
            <a:r>
              <a:rPr kumimoji="1" lang="en-US" altLang="ja-JP" dirty="0"/>
              <a:t>P</a:t>
            </a:r>
            <a:r>
              <a:rPr kumimoji="1" lang="ja-JP" altLang="en-US" dirty="0"/>
              <a:t>分析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91DFF66-448B-4489-AA24-EFE92F552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516318"/>
              </p:ext>
            </p:extLst>
          </p:nvPr>
        </p:nvGraphicFramePr>
        <p:xfrm>
          <a:off x="838200" y="1266737"/>
          <a:ext cx="10780552" cy="3923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258">
                  <a:extLst>
                    <a:ext uri="{9D8B030D-6E8A-4147-A177-3AD203B41FA5}">
                      <a16:colId xmlns:a16="http://schemas.microsoft.com/office/drawing/2014/main" val="3558394199"/>
                    </a:ext>
                  </a:extLst>
                </a:gridCol>
                <a:gridCol w="8007294">
                  <a:extLst>
                    <a:ext uri="{9D8B030D-6E8A-4147-A177-3AD203B41FA5}">
                      <a16:colId xmlns:a16="http://schemas.microsoft.com/office/drawing/2014/main" val="4012317224"/>
                    </a:ext>
                  </a:extLst>
                </a:gridCol>
              </a:tblGrid>
              <a:tr h="562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958499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Product</a:t>
                      </a:r>
                      <a:r>
                        <a:rPr kumimoji="1" lang="ja-JP" altLang="en-US" dirty="0"/>
                        <a:t>（製品）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9053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Price</a:t>
                      </a:r>
                      <a:r>
                        <a:rPr kumimoji="1" lang="ja-JP" altLang="en-US" dirty="0"/>
                        <a:t>（価格）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58486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Place</a:t>
                      </a:r>
                      <a:r>
                        <a:rPr kumimoji="1" lang="ja-JP" altLang="en-US" dirty="0"/>
                        <a:t>（流通）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47386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Promotion</a:t>
                      </a:r>
                      <a:r>
                        <a:rPr kumimoji="1" lang="ja-JP" altLang="en-US" dirty="0"/>
                        <a:t>（販促）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2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87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8917C-5A2B-48ED-A949-7E32B344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49" y="139290"/>
            <a:ext cx="10515600" cy="1001715"/>
          </a:xfrm>
        </p:spPr>
        <p:txBody>
          <a:bodyPr/>
          <a:lstStyle/>
          <a:p>
            <a:r>
              <a:rPr kumimoji="1" lang="ja-JP" altLang="en-US" dirty="0"/>
              <a:t>４</a:t>
            </a:r>
            <a:r>
              <a:rPr kumimoji="1" lang="en-US" altLang="ja-JP" dirty="0"/>
              <a:t>P</a:t>
            </a:r>
            <a:r>
              <a:rPr kumimoji="1" lang="ja-JP" altLang="en-US" dirty="0"/>
              <a:t>分析競合比較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91DFF66-448B-4489-AA24-EFE92F552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099909"/>
              </p:ext>
            </p:extLst>
          </p:nvPr>
        </p:nvGraphicFramePr>
        <p:xfrm>
          <a:off x="838200" y="1266737"/>
          <a:ext cx="10780554" cy="3923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258">
                  <a:extLst>
                    <a:ext uri="{9D8B030D-6E8A-4147-A177-3AD203B41FA5}">
                      <a16:colId xmlns:a16="http://schemas.microsoft.com/office/drawing/2014/main" val="3558394199"/>
                    </a:ext>
                  </a:extLst>
                </a:gridCol>
                <a:gridCol w="3108124">
                  <a:extLst>
                    <a:ext uri="{9D8B030D-6E8A-4147-A177-3AD203B41FA5}">
                      <a16:colId xmlns:a16="http://schemas.microsoft.com/office/drawing/2014/main" val="4012317224"/>
                    </a:ext>
                  </a:extLst>
                </a:gridCol>
                <a:gridCol w="895524">
                  <a:extLst>
                    <a:ext uri="{9D8B030D-6E8A-4147-A177-3AD203B41FA5}">
                      <a16:colId xmlns:a16="http://schemas.microsoft.com/office/drawing/2014/main" val="2257273399"/>
                    </a:ext>
                  </a:extLst>
                </a:gridCol>
                <a:gridCol w="3231859">
                  <a:extLst>
                    <a:ext uri="{9D8B030D-6E8A-4147-A177-3AD203B41FA5}">
                      <a16:colId xmlns:a16="http://schemas.microsoft.com/office/drawing/2014/main" val="606118337"/>
                    </a:ext>
                  </a:extLst>
                </a:gridCol>
                <a:gridCol w="771789">
                  <a:extLst>
                    <a:ext uri="{9D8B030D-6E8A-4147-A177-3AD203B41FA5}">
                      <a16:colId xmlns:a16="http://schemas.microsoft.com/office/drawing/2014/main" val="3413416134"/>
                    </a:ext>
                  </a:extLst>
                </a:gridCol>
              </a:tblGrid>
              <a:tr h="562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確認項目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自社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競合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958499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Product</a:t>
                      </a:r>
                      <a:r>
                        <a:rPr kumimoji="1" lang="ja-JP" altLang="en-US" dirty="0"/>
                        <a:t>（製品）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9053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Price</a:t>
                      </a:r>
                      <a:r>
                        <a:rPr kumimoji="1" lang="ja-JP" altLang="en-US" dirty="0"/>
                        <a:t>（価格）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58486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Place</a:t>
                      </a:r>
                      <a:r>
                        <a:rPr kumimoji="1" lang="ja-JP" altLang="en-US" dirty="0"/>
                        <a:t>（流通）</a:t>
                      </a:r>
                      <a:endParaRPr kumimoji="1" lang="en-US" altLang="ja-JP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47386"/>
                  </a:ext>
                </a:extLst>
              </a:tr>
              <a:tr h="840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Promotion</a:t>
                      </a:r>
                      <a:r>
                        <a:rPr kumimoji="1" lang="ja-JP" altLang="en-US" dirty="0"/>
                        <a:t>（販促）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42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31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68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３C・SWOT分析</vt:lpstr>
      <vt:lpstr>４P分析</vt:lpstr>
      <vt:lpstr>４P分析競合比較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プレゼン前提の確認シート</dc:title>
  <dc:creator>Sato, Ryosuke</dc:creator>
  <cp:lastModifiedBy>ryosuke.1992.0613@gmail.com</cp:lastModifiedBy>
  <cp:revision>13</cp:revision>
  <dcterms:created xsi:type="dcterms:W3CDTF">2020-07-26T03:54:08Z</dcterms:created>
  <dcterms:modified xsi:type="dcterms:W3CDTF">2021-02-22T12:00:12Z</dcterms:modified>
</cp:coreProperties>
</file>